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324" r:id="rId3"/>
    <p:sldId id="2325" r:id="rId4"/>
    <p:sldId id="1466" r:id="rId5"/>
    <p:sldId id="2147473499" r:id="rId6"/>
    <p:sldId id="2147473513" r:id="rId7"/>
    <p:sldId id="257" r:id="rId8"/>
    <p:sldId id="2329" r:id="rId9"/>
    <p:sldId id="2147473490" r:id="rId10"/>
    <p:sldId id="2147473503" r:id="rId11"/>
    <p:sldId id="2147473514" r:id="rId12"/>
    <p:sldId id="265" r:id="rId13"/>
    <p:sldId id="2147473515" r:id="rId14"/>
    <p:sldId id="266" r:id="rId15"/>
    <p:sldId id="1460" r:id="rId16"/>
    <p:sldId id="1461" r:id="rId17"/>
    <p:sldId id="1462" r:id="rId18"/>
    <p:sldId id="1463" r:id="rId19"/>
    <p:sldId id="2147473495" r:id="rId20"/>
    <p:sldId id="2147473516" r:id="rId21"/>
    <p:sldId id="2147473517" r:id="rId22"/>
    <p:sldId id="268" r:id="rId23"/>
    <p:sldId id="269" r:id="rId24"/>
    <p:sldId id="2147473491" r:id="rId25"/>
    <p:sldId id="270" r:id="rId26"/>
    <p:sldId id="2147473492" r:id="rId27"/>
    <p:sldId id="2147473500" r:id="rId28"/>
    <p:sldId id="271" r:id="rId29"/>
    <p:sldId id="276" r:id="rId30"/>
    <p:sldId id="2147473493" r:id="rId31"/>
    <p:sldId id="2147473501" r:id="rId32"/>
    <p:sldId id="277" r:id="rId33"/>
    <p:sldId id="272" r:id="rId34"/>
    <p:sldId id="2147473497" r:id="rId35"/>
    <p:sldId id="2147473502" r:id="rId36"/>
    <p:sldId id="273" r:id="rId37"/>
    <p:sldId id="2147473510" r:id="rId38"/>
    <p:sldId id="2147473511" r:id="rId39"/>
    <p:sldId id="2147473519" r:id="rId40"/>
    <p:sldId id="2147473506" r:id="rId41"/>
    <p:sldId id="274" r:id="rId42"/>
    <p:sldId id="2147473498" r:id="rId43"/>
    <p:sldId id="275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298" r:id="rId53"/>
    <p:sldId id="2147473504" r:id="rId54"/>
    <p:sldId id="2147473507" r:id="rId55"/>
    <p:sldId id="2147473508" r:id="rId56"/>
    <p:sldId id="2147473518" r:id="rId57"/>
    <p:sldId id="307" r:id="rId58"/>
    <p:sldId id="267" r:id="rId59"/>
    <p:sldId id="285" r:id="rId60"/>
    <p:sldId id="286" r:id="rId61"/>
    <p:sldId id="2147473512" r:id="rId62"/>
    <p:sldId id="2147473520" r:id="rId63"/>
    <p:sldId id="2147473489" r:id="rId64"/>
    <p:sldId id="288" r:id="rId65"/>
    <p:sldId id="289" r:id="rId6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DD90A9-50DB-4011-BD63-2B5930EE993B}" v="243" dt="2026-09-11T21:21:21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List" userId="41d81c35-4904-4e03-a30f-3518e24d8088" providerId="ADAL" clId="{68810890-8D93-4D2A-BC94-1C8537AF5B2A}"/>
    <pc:docChg chg="undo custSel addSld delSld modSld">
      <pc:chgData name="John List" userId="41d81c35-4904-4e03-a30f-3518e24d8088" providerId="ADAL" clId="{68810890-8D93-4D2A-BC94-1C8537AF5B2A}" dt="2026-09-11T21:24:30.314" v="2929" actId="6549"/>
      <pc:docMkLst>
        <pc:docMk/>
      </pc:docMkLst>
      <pc:sldChg chg="del">
        <pc:chgData name="John List" userId="41d81c35-4904-4e03-a30f-3518e24d8088" providerId="ADAL" clId="{68810890-8D93-4D2A-BC94-1C8537AF5B2A}" dt="2026-09-11T06:14:53.588" v="0" actId="47"/>
        <pc:sldMkLst>
          <pc:docMk/>
          <pc:sldMk cId="0" sldId="258"/>
        </pc:sldMkLst>
      </pc:sldChg>
      <pc:sldChg chg="del">
        <pc:chgData name="John List" userId="41d81c35-4904-4e03-a30f-3518e24d8088" providerId="ADAL" clId="{68810890-8D93-4D2A-BC94-1C8537AF5B2A}" dt="2026-09-11T06:16:48.176" v="1" actId="47"/>
        <pc:sldMkLst>
          <pc:docMk/>
          <pc:sldMk cId="0" sldId="263"/>
        </pc:sldMkLst>
      </pc:sldChg>
      <pc:sldChg chg="delSp modSp mod">
        <pc:chgData name="John List" userId="41d81c35-4904-4e03-a30f-3518e24d8088" providerId="ADAL" clId="{68810890-8D93-4D2A-BC94-1C8537AF5B2A}" dt="2026-09-11T20:23:14.982" v="868" actId="6549"/>
        <pc:sldMkLst>
          <pc:docMk/>
          <pc:sldMk cId="0" sldId="265"/>
        </pc:sldMkLst>
        <pc:spChg chg="mod">
          <ac:chgData name="John List" userId="41d81c35-4904-4e03-a30f-3518e24d8088" providerId="ADAL" clId="{68810890-8D93-4D2A-BC94-1C8537AF5B2A}" dt="2026-09-11T20:23:14.982" v="868" actId="6549"/>
          <ac:spMkLst>
            <pc:docMk/>
            <pc:sldMk cId="0" sldId="265"/>
            <ac:spMk id="3" creationId="{00000000-0000-0000-0000-000000000000}"/>
          </ac:spMkLst>
        </pc:spChg>
        <pc:spChg chg="del mod">
          <ac:chgData name="John List" userId="41d81c35-4904-4e03-a30f-3518e24d8088" providerId="ADAL" clId="{68810890-8D93-4D2A-BC94-1C8537AF5B2A}" dt="2026-09-11T16:33:34.986" v="168" actId="21"/>
          <ac:spMkLst>
            <pc:docMk/>
            <pc:sldMk cId="0" sldId="265"/>
            <ac:spMk id="22" creationId="{00000000-0000-0000-0000-000000000000}"/>
          </ac:spMkLst>
        </pc:spChg>
        <pc:spChg chg="del mod">
          <ac:chgData name="John List" userId="41d81c35-4904-4e03-a30f-3518e24d8088" providerId="ADAL" clId="{68810890-8D93-4D2A-BC94-1C8537AF5B2A}" dt="2026-09-11T16:33:43.282" v="170" actId="21"/>
          <ac:spMkLst>
            <pc:docMk/>
            <pc:sldMk cId="0" sldId="265"/>
            <ac:spMk id="23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3:46.955" v="171" actId="21"/>
          <ac:spMkLst>
            <pc:docMk/>
            <pc:sldMk cId="0" sldId="265"/>
            <ac:spMk id="24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11.626" v="172" actId="21"/>
          <ac:spMkLst>
            <pc:docMk/>
            <pc:sldMk cId="0" sldId="265"/>
            <ac:spMk id="25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16.872" v="173" actId="21"/>
          <ac:spMkLst>
            <pc:docMk/>
            <pc:sldMk cId="0" sldId="265"/>
            <ac:spMk id="26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19.872" v="174" actId="21"/>
          <ac:spMkLst>
            <pc:docMk/>
            <pc:sldMk cId="0" sldId="265"/>
            <ac:spMk id="27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23.600" v="175" actId="21"/>
          <ac:spMkLst>
            <pc:docMk/>
            <pc:sldMk cId="0" sldId="265"/>
            <ac:spMk id="28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27.288" v="176" actId="21"/>
          <ac:spMkLst>
            <pc:docMk/>
            <pc:sldMk cId="0" sldId="265"/>
            <ac:spMk id="29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45.936" v="179" actId="21"/>
          <ac:spMkLst>
            <pc:docMk/>
            <pc:sldMk cId="0" sldId="265"/>
            <ac:spMk id="30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38.087" v="177" actId="21"/>
          <ac:spMkLst>
            <pc:docMk/>
            <pc:sldMk cId="0" sldId="265"/>
            <ac:spMk id="31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42.536" v="178" actId="21"/>
          <ac:spMkLst>
            <pc:docMk/>
            <pc:sldMk cId="0" sldId="265"/>
            <ac:spMk id="32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48.640" v="180" actId="21"/>
          <ac:spMkLst>
            <pc:docMk/>
            <pc:sldMk cId="0" sldId="265"/>
            <ac:spMk id="33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51.132" v="181" actId="21"/>
          <ac:spMkLst>
            <pc:docMk/>
            <pc:sldMk cId="0" sldId="265"/>
            <ac:spMk id="34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4:54.377" v="182" actId="21"/>
          <ac:spMkLst>
            <pc:docMk/>
            <pc:sldMk cId="0" sldId="265"/>
            <ac:spMk id="36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20:22:57.920" v="863" actId="21"/>
          <ac:spMkLst>
            <pc:docMk/>
            <pc:sldMk cId="0" sldId="265"/>
            <ac:spMk id="37" creationId="{00000000-0000-0000-0000-000000000000}"/>
          </ac:spMkLst>
        </pc:spChg>
      </pc:sldChg>
      <pc:sldChg chg="delSp mod">
        <pc:chgData name="John List" userId="41d81c35-4904-4e03-a30f-3518e24d8088" providerId="ADAL" clId="{68810890-8D93-4D2A-BC94-1C8537AF5B2A}" dt="2026-09-11T16:36:35.735" v="188" actId="21"/>
        <pc:sldMkLst>
          <pc:docMk/>
          <pc:sldMk cId="0" sldId="266"/>
        </pc:sldMkLst>
        <pc:spChg chg="del">
          <ac:chgData name="John List" userId="41d81c35-4904-4e03-a30f-3518e24d8088" providerId="ADAL" clId="{68810890-8D93-4D2A-BC94-1C8537AF5B2A}" dt="2026-09-11T16:36:35.735" v="188" actId="21"/>
          <ac:spMkLst>
            <pc:docMk/>
            <pc:sldMk cId="0" sldId="266"/>
            <ac:spMk id="30" creationId="{00000000-0000-0000-0000-000000000000}"/>
          </ac:spMkLst>
        </pc:spChg>
      </pc:sldChg>
      <pc:sldChg chg="delSp modSp mod">
        <pc:chgData name="John List" userId="41d81c35-4904-4e03-a30f-3518e24d8088" providerId="ADAL" clId="{68810890-8D93-4D2A-BC94-1C8537AF5B2A}" dt="2026-09-11T20:28:26.105" v="969" actId="21"/>
        <pc:sldMkLst>
          <pc:docMk/>
          <pc:sldMk cId="0" sldId="268"/>
        </pc:sldMkLst>
        <pc:spChg chg="mod">
          <ac:chgData name="John List" userId="41d81c35-4904-4e03-a30f-3518e24d8088" providerId="ADAL" clId="{68810890-8D93-4D2A-BC94-1C8537AF5B2A}" dt="2026-09-11T20:27:58.696" v="962" actId="20577"/>
          <ac:spMkLst>
            <pc:docMk/>
            <pc:sldMk cId="0" sldId="268"/>
            <ac:spMk id="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28:11.693" v="967" actId="6549"/>
          <ac:spMkLst>
            <pc:docMk/>
            <pc:sldMk cId="0" sldId="268"/>
            <ac:spMk id="18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20:28:21.546" v="968" actId="21"/>
          <ac:spMkLst>
            <pc:docMk/>
            <pc:sldMk cId="0" sldId="268"/>
            <ac:spMk id="19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20:28:26.105" v="969" actId="21"/>
          <ac:spMkLst>
            <pc:docMk/>
            <pc:sldMk cId="0" sldId="268"/>
            <ac:spMk id="20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31:07.030" v="1027" actId="20577"/>
        <pc:sldMkLst>
          <pc:docMk/>
          <pc:sldMk cId="0" sldId="269"/>
        </pc:sldMkLst>
        <pc:spChg chg="mod">
          <ac:chgData name="John List" userId="41d81c35-4904-4e03-a30f-3518e24d8088" providerId="ADAL" clId="{68810890-8D93-4D2A-BC94-1C8537AF5B2A}" dt="2026-09-11T20:31:07.030" v="1027" actId="20577"/>
          <ac:spMkLst>
            <pc:docMk/>
            <pc:sldMk cId="0" sldId="269"/>
            <ac:spMk id="5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32:36.127" v="1051" actId="6549"/>
        <pc:sldMkLst>
          <pc:docMk/>
          <pc:sldMk cId="0" sldId="270"/>
        </pc:sldMkLst>
        <pc:spChg chg="mod">
          <ac:chgData name="John List" userId="41d81c35-4904-4e03-a30f-3518e24d8088" providerId="ADAL" clId="{68810890-8D93-4D2A-BC94-1C8537AF5B2A}" dt="2026-09-11T20:32:21.013" v="1046" actId="20577"/>
          <ac:spMkLst>
            <pc:docMk/>
            <pc:sldMk cId="0" sldId="270"/>
            <ac:spMk id="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32:36.127" v="1051" actId="6549"/>
          <ac:spMkLst>
            <pc:docMk/>
            <pc:sldMk cId="0" sldId="270"/>
            <ac:spMk id="4" creationId="{00000000-0000-0000-0000-000000000000}"/>
          </ac:spMkLst>
        </pc:spChg>
      </pc:sldChg>
      <pc:sldChg chg="delSp modSp mod">
        <pc:chgData name="John List" userId="41d81c35-4904-4e03-a30f-3518e24d8088" providerId="ADAL" clId="{68810890-8D93-4D2A-BC94-1C8537AF5B2A}" dt="2026-09-11T20:34:49.872" v="1085" actId="21"/>
        <pc:sldMkLst>
          <pc:docMk/>
          <pc:sldMk cId="0" sldId="271"/>
        </pc:sldMkLst>
        <pc:spChg chg="del">
          <ac:chgData name="John List" userId="41d81c35-4904-4e03-a30f-3518e24d8088" providerId="ADAL" clId="{68810890-8D93-4D2A-BC94-1C8537AF5B2A}" dt="2026-09-11T20:34:49.872" v="1085" actId="21"/>
          <ac:spMkLst>
            <pc:docMk/>
            <pc:sldMk cId="0" sldId="271"/>
            <ac:spMk id="7" creationId="{00000000-0000-0000-0000-000000000000}"/>
          </ac:spMkLst>
        </pc:spChg>
        <pc:graphicFrameChg chg="modGraphic">
          <ac:chgData name="John List" userId="41d81c35-4904-4e03-a30f-3518e24d8088" providerId="ADAL" clId="{68810890-8D93-4D2A-BC94-1C8537AF5B2A}" dt="2026-09-11T20:34:42.211" v="1084" actId="6549"/>
          <ac:graphicFrameMkLst>
            <pc:docMk/>
            <pc:sldMk cId="0" sldId="271"/>
            <ac:graphicFrameMk id="17" creationId="{00000000-0000-0000-0000-000000000000}"/>
          </ac:graphicFrameMkLst>
        </pc:graphicFrameChg>
      </pc:sldChg>
      <pc:sldChg chg="delSp modSp mod">
        <pc:chgData name="John List" userId="41d81c35-4904-4e03-a30f-3518e24d8088" providerId="ADAL" clId="{68810890-8D93-4D2A-BC94-1C8537AF5B2A}" dt="2026-09-11T20:39:29.826" v="1246" actId="21"/>
        <pc:sldMkLst>
          <pc:docMk/>
          <pc:sldMk cId="0" sldId="273"/>
        </pc:sldMkLst>
        <pc:spChg chg="del">
          <ac:chgData name="John List" userId="41d81c35-4904-4e03-a30f-3518e24d8088" providerId="ADAL" clId="{68810890-8D93-4D2A-BC94-1C8537AF5B2A}" dt="2026-09-11T20:39:29.826" v="1246" actId="21"/>
          <ac:spMkLst>
            <pc:docMk/>
            <pc:sldMk cId="0" sldId="273"/>
            <ac:spMk id="7" creationId="{00000000-0000-0000-0000-000000000000}"/>
          </ac:spMkLst>
        </pc:spChg>
        <pc:graphicFrameChg chg="modGraphic">
          <ac:chgData name="John List" userId="41d81c35-4904-4e03-a30f-3518e24d8088" providerId="ADAL" clId="{68810890-8D93-4D2A-BC94-1C8537AF5B2A}" dt="2026-09-11T20:39:14.489" v="1245" actId="6549"/>
          <ac:graphicFrameMkLst>
            <pc:docMk/>
            <pc:sldMk cId="0" sldId="273"/>
            <ac:graphicFrameMk id="19" creationId="{00000000-0000-0000-0000-000000000000}"/>
          </ac:graphicFrameMkLst>
        </pc:graphicFrameChg>
      </pc:sldChg>
      <pc:sldChg chg="modSp mod modAnim">
        <pc:chgData name="John List" userId="41d81c35-4904-4e03-a30f-3518e24d8088" providerId="ADAL" clId="{68810890-8D93-4D2A-BC94-1C8537AF5B2A}" dt="2026-09-11T20:48:07.507" v="1501" actId="1076"/>
        <pc:sldMkLst>
          <pc:docMk/>
          <pc:sldMk cId="0" sldId="274"/>
        </pc:sldMkLst>
        <pc:spChg chg="mod">
          <ac:chgData name="John List" userId="41d81c35-4904-4e03-a30f-3518e24d8088" providerId="ADAL" clId="{68810890-8D93-4D2A-BC94-1C8537AF5B2A}" dt="2026-09-11T16:53:36.621" v="637" actId="20577"/>
          <ac:spMkLst>
            <pc:docMk/>
            <pc:sldMk cId="0" sldId="274"/>
            <ac:spMk id="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47:47.677" v="1500" actId="20577"/>
          <ac:spMkLst>
            <pc:docMk/>
            <pc:sldMk cId="0" sldId="274"/>
            <ac:spMk id="4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47:21.858" v="1470" actId="20577"/>
          <ac:spMkLst>
            <pc:docMk/>
            <pc:sldMk cId="0" sldId="274"/>
            <ac:spMk id="8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48:07.507" v="1501" actId="1076"/>
          <ac:spMkLst>
            <pc:docMk/>
            <pc:sldMk cId="0" sldId="274"/>
            <ac:spMk id="9" creationId="{00000000-0000-0000-0000-000000000000}"/>
          </ac:spMkLst>
        </pc:spChg>
      </pc:sldChg>
      <pc:sldChg chg="delSp modSp mod">
        <pc:chgData name="John List" userId="41d81c35-4904-4e03-a30f-3518e24d8088" providerId="ADAL" clId="{68810890-8D93-4D2A-BC94-1C8537AF5B2A}" dt="2026-09-11T20:48:59.550" v="1517" actId="20577"/>
        <pc:sldMkLst>
          <pc:docMk/>
          <pc:sldMk cId="0" sldId="275"/>
        </pc:sldMkLst>
        <pc:spChg chg="del mod">
          <ac:chgData name="John List" userId="41d81c35-4904-4e03-a30f-3518e24d8088" providerId="ADAL" clId="{68810890-8D93-4D2A-BC94-1C8537AF5B2A}" dt="2026-09-11T16:54:26.691" v="650" actId="21"/>
          <ac:spMkLst>
            <pc:docMk/>
            <pc:sldMk cId="0" sldId="275"/>
            <ac:spMk id="7" creationId="{00000000-0000-0000-0000-000000000000}"/>
          </ac:spMkLst>
        </pc:spChg>
        <pc:graphicFrameChg chg="modGraphic">
          <ac:chgData name="John List" userId="41d81c35-4904-4e03-a30f-3518e24d8088" providerId="ADAL" clId="{68810890-8D93-4D2A-BC94-1C8537AF5B2A}" dt="2026-09-11T20:48:59.550" v="1517" actId="20577"/>
          <ac:graphicFrameMkLst>
            <pc:docMk/>
            <pc:sldMk cId="0" sldId="275"/>
            <ac:graphicFrameMk id="21" creationId="{00000000-0000-0000-0000-000000000000}"/>
          </ac:graphicFrameMkLst>
        </pc:graphicFrameChg>
      </pc:sldChg>
      <pc:sldChg chg="modSp mod">
        <pc:chgData name="John List" userId="41d81c35-4904-4e03-a30f-3518e24d8088" providerId="ADAL" clId="{68810890-8D93-4D2A-BC94-1C8537AF5B2A}" dt="2026-09-11T20:35:15.827" v="1158" actId="6549"/>
        <pc:sldMkLst>
          <pc:docMk/>
          <pc:sldMk cId="0" sldId="276"/>
        </pc:sldMkLst>
        <pc:spChg chg="mod">
          <ac:chgData name="John List" userId="41d81c35-4904-4e03-a30f-3518e24d8088" providerId="ADAL" clId="{68810890-8D93-4D2A-BC94-1C8537AF5B2A}" dt="2026-09-11T20:35:15.827" v="1158" actId="6549"/>
          <ac:spMkLst>
            <pc:docMk/>
            <pc:sldMk cId="0" sldId="276"/>
            <ac:spMk id="3" creationId="{00000000-0000-0000-0000-000000000000}"/>
          </ac:spMkLst>
        </pc:spChg>
      </pc:sldChg>
      <pc:sldChg chg="delSp modSp mod">
        <pc:chgData name="John List" userId="41d81c35-4904-4e03-a30f-3518e24d8088" providerId="ADAL" clId="{68810890-8D93-4D2A-BC94-1C8537AF5B2A}" dt="2026-09-11T21:17:59.416" v="2598" actId="6549"/>
        <pc:sldMkLst>
          <pc:docMk/>
          <pc:sldMk cId="0" sldId="285"/>
        </pc:sldMkLst>
        <pc:spChg chg="mod">
          <ac:chgData name="John List" userId="41d81c35-4904-4e03-a30f-3518e24d8088" providerId="ADAL" clId="{68810890-8D93-4D2A-BC94-1C8537AF5B2A}" dt="2026-09-11T21:17:18.715" v="2586" actId="6549"/>
          <ac:spMkLst>
            <pc:docMk/>
            <pc:sldMk cId="0" sldId="285"/>
            <ac:spMk id="7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1:17:59.416" v="2598" actId="6549"/>
          <ac:spMkLst>
            <pc:docMk/>
            <pc:sldMk cId="0" sldId="285"/>
            <ac:spMk id="11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7:09:31.639" v="812" actId="21"/>
          <ac:spMkLst>
            <pc:docMk/>
            <pc:sldMk cId="0" sldId="285"/>
            <ac:spMk id="12" creationId="{00000000-0000-0000-0000-000000000000}"/>
          </ac:spMkLst>
        </pc:spChg>
      </pc:sldChg>
      <pc:sldChg chg="delSp modSp mod">
        <pc:chgData name="John List" userId="41d81c35-4904-4e03-a30f-3518e24d8088" providerId="ADAL" clId="{68810890-8D93-4D2A-BC94-1C8537AF5B2A}" dt="2026-09-11T21:21:07.736" v="2671" actId="6549"/>
        <pc:sldMkLst>
          <pc:docMk/>
          <pc:sldMk cId="0" sldId="286"/>
        </pc:sldMkLst>
        <pc:spChg chg="mod">
          <ac:chgData name="John List" userId="41d81c35-4904-4e03-a30f-3518e24d8088" providerId="ADAL" clId="{68810890-8D93-4D2A-BC94-1C8537AF5B2A}" dt="2026-09-11T21:18:42.583" v="2602" actId="20577"/>
          <ac:spMkLst>
            <pc:docMk/>
            <pc:sldMk cId="0" sldId="286"/>
            <ac:spMk id="7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1:20:05.328" v="2615" actId="20577"/>
          <ac:spMkLst>
            <pc:docMk/>
            <pc:sldMk cId="0" sldId="286"/>
            <ac:spMk id="19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1:20:42.836" v="2648" actId="20577"/>
          <ac:spMkLst>
            <pc:docMk/>
            <pc:sldMk cId="0" sldId="286"/>
            <ac:spMk id="2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1:21:07.736" v="2671" actId="6549"/>
          <ac:spMkLst>
            <pc:docMk/>
            <pc:sldMk cId="0" sldId="286"/>
            <ac:spMk id="27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7:09:51.615" v="813" actId="21"/>
          <ac:spMkLst>
            <pc:docMk/>
            <pc:sldMk cId="0" sldId="286"/>
            <ac:spMk id="28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49:45.835" v="1522" actId="20577"/>
        <pc:sldMkLst>
          <pc:docMk/>
          <pc:sldMk cId="0" sldId="290"/>
        </pc:sldMkLst>
        <pc:spChg chg="mod">
          <ac:chgData name="John List" userId="41d81c35-4904-4e03-a30f-3518e24d8088" providerId="ADAL" clId="{68810890-8D93-4D2A-BC94-1C8537AF5B2A}" dt="2026-09-11T20:49:45.835" v="1522" actId="20577"/>
          <ac:spMkLst>
            <pc:docMk/>
            <pc:sldMk cId="0" sldId="290"/>
            <ac:spMk id="10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0:13.438" v="1527" actId="6549"/>
        <pc:sldMkLst>
          <pc:docMk/>
          <pc:sldMk cId="0" sldId="292"/>
        </pc:sldMkLst>
        <pc:spChg chg="mod">
          <ac:chgData name="John List" userId="41d81c35-4904-4e03-a30f-3518e24d8088" providerId="ADAL" clId="{68810890-8D93-4D2A-BC94-1C8537AF5B2A}" dt="2026-09-11T20:50:13.438" v="1527" actId="6549"/>
          <ac:spMkLst>
            <pc:docMk/>
            <pc:sldMk cId="0" sldId="292"/>
            <ac:spMk id="18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1:13.633" v="1535" actId="6549"/>
        <pc:sldMkLst>
          <pc:docMk/>
          <pc:sldMk cId="0" sldId="293"/>
        </pc:sldMkLst>
        <pc:spChg chg="mod">
          <ac:chgData name="John List" userId="41d81c35-4904-4e03-a30f-3518e24d8088" providerId="ADAL" clId="{68810890-8D93-4D2A-BC94-1C8537AF5B2A}" dt="2026-09-11T20:50:52.937" v="1532" actId="6549"/>
          <ac:spMkLst>
            <pc:docMk/>
            <pc:sldMk cId="0" sldId="293"/>
            <ac:spMk id="21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51:13.633" v="1535" actId="6549"/>
          <ac:spMkLst>
            <pc:docMk/>
            <pc:sldMk cId="0" sldId="293"/>
            <ac:spMk id="22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2:07.497" v="1549" actId="20577"/>
        <pc:sldMkLst>
          <pc:docMk/>
          <pc:sldMk cId="0" sldId="294"/>
        </pc:sldMkLst>
        <pc:spChg chg="mod">
          <ac:chgData name="John List" userId="41d81c35-4904-4e03-a30f-3518e24d8088" providerId="ADAL" clId="{68810890-8D93-4D2A-BC94-1C8537AF5B2A}" dt="2026-09-11T20:51:50.770" v="1544" actId="20577"/>
          <ac:spMkLst>
            <pc:docMk/>
            <pc:sldMk cId="0" sldId="294"/>
            <ac:spMk id="25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52:07.497" v="1549" actId="20577"/>
          <ac:spMkLst>
            <pc:docMk/>
            <pc:sldMk cId="0" sldId="294"/>
            <ac:spMk id="26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2:44.693" v="1561" actId="6549"/>
        <pc:sldMkLst>
          <pc:docMk/>
          <pc:sldMk cId="0" sldId="295"/>
        </pc:sldMkLst>
        <pc:spChg chg="mod">
          <ac:chgData name="John List" userId="41d81c35-4904-4e03-a30f-3518e24d8088" providerId="ADAL" clId="{68810890-8D93-4D2A-BC94-1C8537AF5B2A}" dt="2026-09-11T20:52:39.950" v="1556" actId="1036"/>
          <ac:spMkLst>
            <pc:docMk/>
            <pc:sldMk cId="0" sldId="295"/>
            <ac:spMk id="29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52:44.693" v="1561" actId="6549"/>
          <ac:spMkLst>
            <pc:docMk/>
            <pc:sldMk cId="0" sldId="295"/>
            <ac:spMk id="30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3:12.239" v="1566" actId="6549"/>
        <pc:sldMkLst>
          <pc:docMk/>
          <pc:sldMk cId="0" sldId="296"/>
        </pc:sldMkLst>
        <pc:spChg chg="mod">
          <ac:chgData name="John List" userId="41d81c35-4904-4e03-a30f-3518e24d8088" providerId="ADAL" clId="{68810890-8D93-4D2A-BC94-1C8537AF5B2A}" dt="2026-09-11T20:53:12.239" v="1566" actId="6549"/>
          <ac:spMkLst>
            <pc:docMk/>
            <pc:sldMk cId="0" sldId="296"/>
            <ac:spMk id="33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3:31.440" v="1570" actId="6549"/>
        <pc:sldMkLst>
          <pc:docMk/>
          <pc:sldMk cId="0" sldId="297"/>
        </pc:sldMkLst>
        <pc:spChg chg="mod">
          <ac:chgData name="John List" userId="41d81c35-4904-4e03-a30f-3518e24d8088" providerId="ADAL" clId="{68810890-8D93-4D2A-BC94-1C8537AF5B2A}" dt="2026-09-11T20:53:31.440" v="1570" actId="6549"/>
          <ac:spMkLst>
            <pc:docMk/>
            <pc:sldMk cId="0" sldId="297"/>
            <ac:spMk id="38" creationId="{00000000-0000-0000-0000-000000000000}"/>
          </ac:spMkLst>
        </pc:spChg>
      </pc:sldChg>
      <pc:sldChg chg="del">
        <pc:chgData name="John List" userId="41d81c35-4904-4e03-a30f-3518e24d8088" providerId="ADAL" clId="{68810890-8D93-4D2A-BC94-1C8537AF5B2A}" dt="2026-09-11T21:11:30.709" v="2280" actId="47"/>
        <pc:sldMkLst>
          <pc:docMk/>
          <pc:sldMk cId="0" sldId="299"/>
        </pc:sldMkLst>
      </pc:sldChg>
      <pc:sldChg chg="del">
        <pc:chgData name="John List" userId="41d81c35-4904-4e03-a30f-3518e24d8088" providerId="ADAL" clId="{68810890-8D93-4D2A-BC94-1C8537AF5B2A}" dt="2026-09-11T21:11:30.709" v="2280" actId="47"/>
        <pc:sldMkLst>
          <pc:docMk/>
          <pc:sldMk cId="0" sldId="303"/>
        </pc:sldMkLst>
      </pc:sldChg>
      <pc:sldChg chg="del">
        <pc:chgData name="John List" userId="41d81c35-4904-4e03-a30f-3518e24d8088" providerId="ADAL" clId="{68810890-8D93-4D2A-BC94-1C8537AF5B2A}" dt="2026-09-11T21:11:30.709" v="2280" actId="47"/>
        <pc:sldMkLst>
          <pc:docMk/>
          <pc:sldMk cId="0" sldId="304"/>
        </pc:sldMkLst>
      </pc:sldChg>
      <pc:sldChg chg="del">
        <pc:chgData name="John List" userId="41d81c35-4904-4e03-a30f-3518e24d8088" providerId="ADAL" clId="{68810890-8D93-4D2A-BC94-1C8537AF5B2A}" dt="2026-09-11T21:11:30.709" v="2280" actId="47"/>
        <pc:sldMkLst>
          <pc:docMk/>
          <pc:sldMk cId="0" sldId="305"/>
        </pc:sldMkLst>
      </pc:sldChg>
      <pc:sldChg chg="del">
        <pc:chgData name="John List" userId="41d81c35-4904-4e03-a30f-3518e24d8088" providerId="ADAL" clId="{68810890-8D93-4D2A-BC94-1C8537AF5B2A}" dt="2026-09-11T21:11:30.709" v="2280" actId="47"/>
        <pc:sldMkLst>
          <pc:docMk/>
          <pc:sldMk cId="0" sldId="306"/>
        </pc:sldMkLst>
      </pc:sldChg>
      <pc:sldChg chg="addSp delSp modSp mod">
        <pc:chgData name="John List" userId="41d81c35-4904-4e03-a30f-3518e24d8088" providerId="ADAL" clId="{68810890-8D93-4D2A-BC94-1C8537AF5B2A}" dt="2026-09-11T21:16:03.217" v="2583" actId="6549"/>
        <pc:sldMkLst>
          <pc:docMk/>
          <pc:sldMk cId="0" sldId="307"/>
        </pc:sldMkLst>
        <pc:spChg chg="mod">
          <ac:chgData name="John List" userId="41d81c35-4904-4e03-a30f-3518e24d8088" providerId="ADAL" clId="{68810890-8D93-4D2A-BC94-1C8537AF5B2A}" dt="2026-09-11T21:11:04.355" v="2279" actId="5793"/>
          <ac:spMkLst>
            <pc:docMk/>
            <pc:sldMk cId="0" sldId="307"/>
            <ac:spMk id="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1:11:39.275" v="2285" actId="6549"/>
          <ac:spMkLst>
            <pc:docMk/>
            <pc:sldMk cId="0" sldId="307"/>
            <ac:spMk id="4" creationId="{00000000-0000-0000-0000-000000000000}"/>
          </ac:spMkLst>
        </pc:spChg>
        <pc:spChg chg="add mod">
          <ac:chgData name="John List" userId="41d81c35-4904-4e03-a30f-3518e24d8088" providerId="ADAL" clId="{68810890-8D93-4D2A-BC94-1C8537AF5B2A}" dt="2026-09-11T21:16:03.217" v="2583" actId="6549"/>
          <ac:spMkLst>
            <pc:docMk/>
            <pc:sldMk cId="0" sldId="307"/>
            <ac:spMk id="12" creationId="{432C00BD-8EB6-A12E-92EB-B6C07AF14FF7}"/>
          </ac:spMkLst>
        </pc:spChg>
        <pc:spChg chg="add mod">
          <ac:chgData name="John List" userId="41d81c35-4904-4e03-a30f-3518e24d8088" providerId="ADAL" clId="{68810890-8D93-4D2A-BC94-1C8537AF5B2A}" dt="2026-09-11T21:14:00.805" v="2316" actId="207"/>
          <ac:spMkLst>
            <pc:docMk/>
            <pc:sldMk cId="0" sldId="307"/>
            <ac:spMk id="14" creationId="{627F6D5D-7990-5341-B19E-E2D55CAD8F18}"/>
          </ac:spMkLst>
        </pc:spChg>
        <pc:spChg chg="mod">
          <ac:chgData name="John List" userId="41d81c35-4904-4e03-a30f-3518e24d8088" providerId="ADAL" clId="{68810890-8D93-4D2A-BC94-1C8537AF5B2A}" dt="2026-09-11T21:12:48.602" v="2296" actId="20577"/>
          <ac:spMkLst>
            <pc:docMk/>
            <pc:sldMk cId="0" sldId="307"/>
            <ac:spMk id="32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21:11:54.610" v="2286" actId="21"/>
          <ac:spMkLst>
            <pc:docMk/>
            <pc:sldMk cId="0" sldId="307"/>
            <ac:spMk id="53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31:37.371" v="1032" actId="6549"/>
        <pc:sldMkLst>
          <pc:docMk/>
          <pc:sldMk cId="0" sldId="2147473491"/>
        </pc:sldMkLst>
        <pc:spChg chg="mod">
          <ac:chgData name="John List" userId="41d81c35-4904-4e03-a30f-3518e24d8088" providerId="ADAL" clId="{68810890-8D93-4D2A-BC94-1C8537AF5B2A}" dt="2026-09-11T20:31:37.371" v="1032" actId="6549"/>
          <ac:spMkLst>
            <pc:docMk/>
            <pc:sldMk cId="0" sldId="2147473491"/>
            <ac:spMk id="6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36:00.891" v="1179" actId="20577"/>
        <pc:sldMkLst>
          <pc:docMk/>
          <pc:sldMk cId="0" sldId="2147473493"/>
        </pc:sldMkLst>
        <pc:spChg chg="mod">
          <ac:chgData name="John List" userId="41d81c35-4904-4e03-a30f-3518e24d8088" providerId="ADAL" clId="{68810890-8D93-4D2A-BC94-1C8537AF5B2A}" dt="2026-09-11T20:35:34.308" v="1164" actId="20577"/>
          <ac:spMkLst>
            <pc:docMk/>
            <pc:sldMk cId="0" sldId="2147473493"/>
            <ac:spMk id="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36:00.891" v="1179" actId="20577"/>
          <ac:spMkLst>
            <pc:docMk/>
            <pc:sldMk cId="0" sldId="2147473493"/>
            <ac:spMk id="6" creationId="{00000000-0000-0000-0000-000000000000}"/>
          </ac:spMkLst>
        </pc:spChg>
      </pc:sldChg>
      <pc:sldChg chg="delSp mod">
        <pc:chgData name="John List" userId="41d81c35-4904-4e03-a30f-3518e24d8088" providerId="ADAL" clId="{68810890-8D93-4D2A-BC94-1C8537AF5B2A}" dt="2026-09-11T16:37:22.108" v="191" actId="21"/>
        <pc:sldMkLst>
          <pc:docMk/>
          <pc:sldMk cId="0" sldId="2147473495"/>
        </pc:sldMkLst>
        <pc:spChg chg="del">
          <ac:chgData name="John List" userId="41d81c35-4904-4e03-a30f-3518e24d8088" providerId="ADAL" clId="{68810890-8D93-4D2A-BC94-1C8537AF5B2A}" dt="2026-09-11T16:37:22.108" v="191" actId="21"/>
          <ac:spMkLst>
            <pc:docMk/>
            <pc:sldMk cId="0" sldId="2147473495"/>
            <ac:spMk id="5" creationId="{00000000-0000-0000-0000-000000000000}"/>
          </ac:spMkLst>
        </pc:spChg>
        <pc:picChg chg="del">
          <ac:chgData name="John List" userId="41d81c35-4904-4e03-a30f-3518e24d8088" providerId="ADAL" clId="{68810890-8D93-4D2A-BC94-1C8537AF5B2A}" dt="2026-09-11T16:37:17.957" v="190" actId="21"/>
          <ac:picMkLst>
            <pc:docMk/>
            <pc:sldMk cId="0" sldId="2147473495"/>
            <ac:picMk id="7" creationId="{00000000-0000-0000-0000-000000000000}"/>
          </ac:picMkLst>
        </pc:picChg>
      </pc:sldChg>
      <pc:sldChg chg="delSp modSp del mod">
        <pc:chgData name="John List" userId="41d81c35-4904-4e03-a30f-3518e24d8088" providerId="ADAL" clId="{68810890-8D93-4D2A-BC94-1C8537AF5B2A}" dt="2026-09-11T16:39:58.142" v="211" actId="47"/>
        <pc:sldMkLst>
          <pc:docMk/>
          <pc:sldMk cId="0" sldId="2147473496"/>
        </pc:sldMkLst>
        <pc:spChg chg="del">
          <ac:chgData name="John List" userId="41d81c35-4904-4e03-a30f-3518e24d8088" providerId="ADAL" clId="{68810890-8D93-4D2A-BC94-1C8537AF5B2A}" dt="2026-09-11T16:38:14.270" v="193" actId="21"/>
          <ac:spMkLst>
            <pc:docMk/>
            <pc:sldMk cId="0" sldId="2147473496"/>
            <ac:spMk id="33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8:24.763" v="194" actId="21"/>
          <ac:spMkLst>
            <pc:docMk/>
            <pc:sldMk cId="0" sldId="2147473496"/>
            <ac:spMk id="34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18.446" v="205" actId="21"/>
          <ac:spMkLst>
            <pc:docMk/>
            <pc:sldMk cId="0" sldId="2147473496"/>
            <ac:spMk id="37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08.880" v="203" actId="21"/>
          <ac:spMkLst>
            <pc:docMk/>
            <pc:sldMk cId="0" sldId="2147473496"/>
            <ac:spMk id="38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8:58.442" v="201" actId="21"/>
          <ac:spMkLst>
            <pc:docMk/>
            <pc:sldMk cId="0" sldId="2147473496"/>
            <ac:spMk id="39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38:49.985" v="199" actId="1076"/>
          <ac:spMkLst>
            <pc:docMk/>
            <pc:sldMk cId="0" sldId="2147473496"/>
            <ac:spMk id="41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38:29.887" v="195" actId="1076"/>
          <ac:spMkLst>
            <pc:docMk/>
            <pc:sldMk cId="0" sldId="2147473496"/>
            <ac:spMk id="42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8:45.415" v="198" actId="21"/>
          <ac:spMkLst>
            <pc:docMk/>
            <pc:sldMk cId="0" sldId="2147473496"/>
            <ac:spMk id="43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8:33.429" v="196" actId="21"/>
          <ac:spMkLst>
            <pc:docMk/>
            <pc:sldMk cId="0" sldId="2147473496"/>
            <ac:spMk id="44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8:53.781" v="200" actId="21"/>
          <ac:spMkLst>
            <pc:docMk/>
            <pc:sldMk cId="0" sldId="2147473496"/>
            <ac:spMk id="45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11.664" v="204" actId="21"/>
          <ac:spMkLst>
            <pc:docMk/>
            <pc:sldMk cId="0" sldId="2147473496"/>
            <ac:spMk id="46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54.345" v="210" actId="21"/>
          <ac:spMkLst>
            <pc:docMk/>
            <pc:sldMk cId="0" sldId="2147473496"/>
            <ac:spMk id="50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28.491" v="207" actId="21"/>
          <ac:spMkLst>
            <pc:docMk/>
            <pc:sldMk cId="0" sldId="2147473496"/>
            <ac:spMk id="51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22.364" v="206" actId="21"/>
          <ac:spMkLst>
            <pc:docMk/>
            <pc:sldMk cId="0" sldId="2147473496"/>
            <ac:spMk id="54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8:41.494" v="197" actId="21"/>
          <ac:spMkLst>
            <pc:docMk/>
            <pc:sldMk cId="0" sldId="2147473496"/>
            <ac:spMk id="61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39.550" v="208" actId="21"/>
          <ac:spMkLst>
            <pc:docMk/>
            <pc:sldMk cId="0" sldId="2147473496"/>
            <ac:spMk id="70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9:46.668" v="209" actId="21"/>
          <ac:spMkLst>
            <pc:docMk/>
            <pc:sldMk cId="0" sldId="2147473496"/>
            <ac:spMk id="7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39:05.480" v="202" actId="20577"/>
          <ac:spMkLst>
            <pc:docMk/>
            <pc:sldMk cId="0" sldId="2147473496"/>
            <ac:spMk id="81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16:54:00.052" v="648" actId="6549"/>
        <pc:sldMkLst>
          <pc:docMk/>
          <pc:sldMk cId="0" sldId="2147473498"/>
        </pc:sldMkLst>
        <pc:spChg chg="mod">
          <ac:chgData name="John List" userId="41d81c35-4904-4e03-a30f-3518e24d8088" providerId="ADAL" clId="{68810890-8D93-4D2A-BC94-1C8537AF5B2A}" dt="2026-09-11T16:54:00.052" v="648" actId="6549"/>
          <ac:spMkLst>
            <pc:docMk/>
            <pc:sldMk cId="0" sldId="2147473498"/>
            <ac:spMk id="3" creationId="{00000000-0000-0000-0000-000000000000}"/>
          </ac:spMkLst>
        </pc:spChg>
      </pc:sldChg>
      <pc:sldChg chg="modSp mod modAnim">
        <pc:chgData name="John List" userId="41d81c35-4904-4e03-a30f-3518e24d8088" providerId="ADAL" clId="{68810890-8D93-4D2A-BC94-1C8537AF5B2A}" dt="2026-09-11T20:15:48.430" v="845"/>
        <pc:sldMkLst>
          <pc:docMk/>
          <pc:sldMk cId="1933263174" sldId="2147473499"/>
        </pc:sldMkLst>
        <pc:spChg chg="mod">
          <ac:chgData name="John List" userId="41d81c35-4904-4e03-a30f-3518e24d8088" providerId="ADAL" clId="{68810890-8D93-4D2A-BC94-1C8537AF5B2A}" dt="2026-09-11T20:15:39.455" v="844" actId="113"/>
          <ac:spMkLst>
            <pc:docMk/>
            <pc:sldMk cId="1933263174" sldId="2147473499"/>
            <ac:spMk id="3" creationId="{EDF0990A-288E-509C-1C20-A28663D53B93}"/>
          </ac:spMkLst>
        </pc:spChg>
      </pc:sldChg>
      <pc:sldChg chg="modSp mod">
        <pc:chgData name="John List" userId="41d81c35-4904-4e03-a30f-3518e24d8088" providerId="ADAL" clId="{68810890-8D93-4D2A-BC94-1C8537AF5B2A}" dt="2026-09-11T20:37:02.110" v="1190" actId="207"/>
        <pc:sldMkLst>
          <pc:docMk/>
          <pc:sldMk cId="3301241942" sldId="2147473500"/>
        </pc:sldMkLst>
        <pc:spChg chg="mod">
          <ac:chgData name="John List" userId="41d81c35-4904-4e03-a30f-3518e24d8088" providerId="ADAL" clId="{68810890-8D93-4D2A-BC94-1C8537AF5B2A}" dt="2026-09-11T20:37:02.110" v="1190" actId="207"/>
          <ac:spMkLst>
            <pc:docMk/>
            <pc:sldMk cId="3301241942" sldId="2147473500"/>
            <ac:spMk id="4" creationId="{7B94E9E4-2983-21AB-BE4C-C2A55954EEFE}"/>
          </ac:spMkLst>
        </pc:spChg>
        <pc:spChg chg="mod">
          <ac:chgData name="John List" userId="41d81c35-4904-4e03-a30f-3518e24d8088" providerId="ADAL" clId="{68810890-8D93-4D2A-BC94-1C8537AF5B2A}" dt="2026-09-11T20:33:16.373" v="1055" actId="6549"/>
          <ac:spMkLst>
            <pc:docMk/>
            <pc:sldMk cId="3301241942" sldId="2147473500"/>
            <ac:spMk id="8" creationId="{DE834E4F-97E9-FEC8-102F-928BE6E5BC06}"/>
          </ac:spMkLst>
        </pc:spChg>
        <pc:spChg chg="mod">
          <ac:chgData name="John List" userId="41d81c35-4904-4e03-a30f-3518e24d8088" providerId="ADAL" clId="{68810890-8D93-4D2A-BC94-1C8537AF5B2A}" dt="2026-09-11T20:33:36.843" v="1067" actId="20577"/>
          <ac:spMkLst>
            <pc:docMk/>
            <pc:sldMk cId="3301241942" sldId="2147473500"/>
            <ac:spMk id="12" creationId="{2A6418FA-7179-168B-4B5D-B28E6FCD90FD}"/>
          </ac:spMkLst>
        </pc:spChg>
      </pc:sldChg>
      <pc:sldChg chg="modSp mod">
        <pc:chgData name="John List" userId="41d81c35-4904-4e03-a30f-3518e24d8088" providerId="ADAL" clId="{68810890-8D93-4D2A-BC94-1C8537AF5B2A}" dt="2026-09-11T20:37:41.930" v="1241" actId="6549"/>
        <pc:sldMkLst>
          <pc:docMk/>
          <pc:sldMk cId="2620963402" sldId="2147473501"/>
        </pc:sldMkLst>
        <pc:spChg chg="mod">
          <ac:chgData name="John List" userId="41d81c35-4904-4e03-a30f-3518e24d8088" providerId="ADAL" clId="{68810890-8D93-4D2A-BC94-1C8537AF5B2A}" dt="2026-09-11T20:37:41.930" v="1241" actId="6549"/>
          <ac:spMkLst>
            <pc:docMk/>
            <pc:sldMk cId="2620963402" sldId="2147473501"/>
            <ac:spMk id="4" creationId="{0454721D-62C7-8A34-EF2C-396266AA1622}"/>
          </ac:spMkLst>
        </pc:spChg>
      </pc:sldChg>
      <pc:sldChg chg="delSp modSp mod">
        <pc:chgData name="John List" userId="41d81c35-4904-4e03-a30f-3518e24d8088" providerId="ADAL" clId="{68810890-8D93-4D2A-BC94-1C8537AF5B2A}" dt="2026-09-11T20:21:42.080" v="862" actId="6549"/>
        <pc:sldMkLst>
          <pc:docMk/>
          <pc:sldMk cId="0" sldId="2147473503"/>
        </pc:sldMkLst>
        <pc:spChg chg="mod">
          <ac:chgData name="John List" userId="41d81c35-4904-4e03-a30f-3518e24d8088" providerId="ADAL" clId="{68810890-8D93-4D2A-BC94-1C8537AF5B2A}" dt="2026-09-11T20:21:30.405" v="856" actId="255"/>
          <ac:spMkLst>
            <pc:docMk/>
            <pc:sldMk cId="0" sldId="2147473503"/>
            <ac:spMk id="7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21:42.080" v="862" actId="6549"/>
          <ac:spMkLst>
            <pc:docMk/>
            <pc:sldMk cId="0" sldId="2147473503"/>
            <ac:spMk id="8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21:23.744" v="855" actId="255"/>
          <ac:spMkLst>
            <pc:docMk/>
            <pc:sldMk cId="0" sldId="2147473503"/>
            <ac:spMk id="9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32:37.671" v="165" actId="21"/>
          <ac:spMkLst>
            <pc:docMk/>
            <pc:sldMk cId="0" sldId="2147473503"/>
            <ac:spMk id="10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32:26.866" v="162" actId="6549"/>
          <ac:spMkLst>
            <pc:docMk/>
            <pc:sldMk cId="0" sldId="2147473503"/>
            <ac:spMk id="11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32:30.392" v="163" actId="20577"/>
          <ac:spMkLst>
            <pc:docMk/>
            <pc:sldMk cId="0" sldId="2147473503"/>
            <ac:spMk id="12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32:33.873" v="164" actId="20577"/>
          <ac:spMkLst>
            <pc:docMk/>
            <pc:sldMk cId="0" sldId="2147473503"/>
            <ac:spMk id="13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20:21:14.831" v="854" actId="21"/>
          <ac:spMkLst>
            <pc:docMk/>
            <pc:sldMk cId="0" sldId="2147473503"/>
            <ac:spMk id="14" creationId="{00000000-0000-0000-0000-000000000000}"/>
          </ac:spMkLst>
        </pc:spChg>
      </pc:sldChg>
      <pc:sldChg chg="modSp mod">
        <pc:chgData name="John List" userId="41d81c35-4904-4e03-a30f-3518e24d8088" providerId="ADAL" clId="{68810890-8D93-4D2A-BC94-1C8537AF5B2A}" dt="2026-09-11T20:55:18.196" v="1648" actId="20577"/>
        <pc:sldMkLst>
          <pc:docMk/>
          <pc:sldMk cId="4011381509" sldId="2147473504"/>
        </pc:sldMkLst>
        <pc:spChg chg="mod">
          <ac:chgData name="John List" userId="41d81c35-4904-4e03-a30f-3518e24d8088" providerId="ADAL" clId="{68810890-8D93-4D2A-BC94-1C8537AF5B2A}" dt="2026-09-11T20:54:46.639" v="1621" actId="6549"/>
          <ac:spMkLst>
            <pc:docMk/>
            <pc:sldMk cId="4011381509" sldId="2147473504"/>
            <ac:spMk id="3" creationId="{0EBA94B5-BB9F-58E5-A9E7-84240EDF2D0C}"/>
          </ac:spMkLst>
        </pc:spChg>
        <pc:spChg chg="mod">
          <ac:chgData name="John List" userId="41d81c35-4904-4e03-a30f-3518e24d8088" providerId="ADAL" clId="{68810890-8D93-4D2A-BC94-1C8537AF5B2A}" dt="2026-09-11T20:55:18.196" v="1648" actId="20577"/>
          <ac:spMkLst>
            <pc:docMk/>
            <pc:sldMk cId="4011381509" sldId="2147473504"/>
            <ac:spMk id="7" creationId="{CC766E53-498A-AE53-DB04-487DFC2843CB}"/>
          </ac:spMkLst>
        </pc:spChg>
        <pc:graphicFrameChg chg="modGraphic">
          <ac:chgData name="John List" userId="41d81c35-4904-4e03-a30f-3518e24d8088" providerId="ADAL" clId="{68810890-8D93-4D2A-BC94-1C8537AF5B2A}" dt="2026-09-11T20:54:22.162" v="1585" actId="20577"/>
          <ac:graphicFrameMkLst>
            <pc:docMk/>
            <pc:sldMk cId="4011381509" sldId="2147473504"/>
            <ac:graphicFrameMk id="28" creationId="{077D8644-4A1B-A722-ACF9-ECAC69E17499}"/>
          </ac:graphicFrameMkLst>
        </pc:graphicFrameChg>
      </pc:sldChg>
      <pc:sldChg chg="del">
        <pc:chgData name="John List" userId="41d81c35-4904-4e03-a30f-3518e24d8088" providerId="ADAL" clId="{68810890-8D93-4D2A-BC94-1C8537AF5B2A}" dt="2026-09-11T21:06:59.878" v="2229" actId="47"/>
        <pc:sldMkLst>
          <pc:docMk/>
          <pc:sldMk cId="3893683039" sldId="2147473505"/>
        </pc:sldMkLst>
      </pc:sldChg>
      <pc:sldChg chg="modSp mod">
        <pc:chgData name="John List" userId="41d81c35-4904-4e03-a30f-3518e24d8088" providerId="ADAL" clId="{68810890-8D93-4D2A-BC94-1C8537AF5B2A}" dt="2026-09-11T20:45:34.020" v="1456" actId="6549"/>
        <pc:sldMkLst>
          <pc:docMk/>
          <pc:sldMk cId="3540853345" sldId="2147473506"/>
        </pc:sldMkLst>
        <pc:graphicFrameChg chg="modGraphic">
          <ac:chgData name="John List" userId="41d81c35-4904-4e03-a30f-3518e24d8088" providerId="ADAL" clId="{68810890-8D93-4D2A-BC94-1C8537AF5B2A}" dt="2026-09-11T20:45:34.020" v="1456" actId="6549"/>
          <ac:graphicFrameMkLst>
            <pc:docMk/>
            <pc:sldMk cId="3540853345" sldId="2147473506"/>
            <ac:graphicFrameMk id="28" creationId="{F0244141-6786-4F75-E11B-A6AC383F14F7}"/>
          </ac:graphicFrameMkLst>
        </pc:graphicFrameChg>
      </pc:sldChg>
      <pc:sldChg chg="modSp mod modAnim">
        <pc:chgData name="John List" userId="41d81c35-4904-4e03-a30f-3518e24d8088" providerId="ADAL" clId="{68810890-8D93-4D2A-BC94-1C8537AF5B2A}" dt="2026-09-11T20:57:44.905" v="1738" actId="20577"/>
        <pc:sldMkLst>
          <pc:docMk/>
          <pc:sldMk cId="2670959802" sldId="2147473507"/>
        </pc:sldMkLst>
        <pc:spChg chg="mod">
          <ac:chgData name="John List" userId="41d81c35-4904-4e03-a30f-3518e24d8088" providerId="ADAL" clId="{68810890-8D93-4D2A-BC94-1C8537AF5B2A}" dt="2026-09-11T20:57:44.905" v="1738" actId="20577"/>
          <ac:spMkLst>
            <pc:docMk/>
            <pc:sldMk cId="2670959802" sldId="2147473507"/>
            <ac:spMk id="4" creationId="{736E5AEB-CC76-53D0-BC78-354CB8A0E6BB}"/>
          </ac:spMkLst>
        </pc:spChg>
      </pc:sldChg>
      <pc:sldChg chg="modSp mod">
        <pc:chgData name="John List" userId="41d81c35-4904-4e03-a30f-3518e24d8088" providerId="ADAL" clId="{68810890-8D93-4D2A-BC94-1C8537AF5B2A}" dt="2026-09-11T20:59:38.439" v="1756" actId="1076"/>
        <pc:sldMkLst>
          <pc:docMk/>
          <pc:sldMk cId="213393807" sldId="2147473508"/>
        </pc:sldMkLst>
        <pc:spChg chg="mod">
          <ac:chgData name="John List" userId="41d81c35-4904-4e03-a30f-3518e24d8088" providerId="ADAL" clId="{68810890-8D93-4D2A-BC94-1C8537AF5B2A}" dt="2026-09-11T20:59:38.439" v="1756" actId="1076"/>
          <ac:spMkLst>
            <pc:docMk/>
            <pc:sldMk cId="213393807" sldId="2147473508"/>
            <ac:spMk id="7" creationId="{10CC752F-28BD-FEF2-5DD1-A34039B1F3C5}"/>
          </ac:spMkLst>
        </pc:spChg>
        <pc:graphicFrameChg chg="modGraphic">
          <ac:chgData name="John List" userId="41d81c35-4904-4e03-a30f-3518e24d8088" providerId="ADAL" clId="{68810890-8D93-4D2A-BC94-1C8537AF5B2A}" dt="2026-09-11T20:59:26.579" v="1755" actId="20577"/>
          <ac:graphicFrameMkLst>
            <pc:docMk/>
            <pc:sldMk cId="213393807" sldId="2147473508"/>
            <ac:graphicFrameMk id="30" creationId="{1031054E-1A77-5F94-057B-98A99493EFB9}"/>
          </ac:graphicFrameMkLst>
        </pc:graphicFrameChg>
      </pc:sldChg>
      <pc:sldChg chg="delSp modSp mod">
        <pc:chgData name="John List" userId="41d81c35-4904-4e03-a30f-3518e24d8088" providerId="ADAL" clId="{68810890-8D93-4D2A-BC94-1C8537AF5B2A}" dt="2026-09-11T20:43:50.383" v="1410" actId="6549"/>
        <pc:sldMkLst>
          <pc:docMk/>
          <pc:sldMk cId="0" sldId="2147473510"/>
        </pc:sldMkLst>
        <pc:spChg chg="mod">
          <ac:chgData name="John List" userId="41d81c35-4904-4e03-a30f-3518e24d8088" providerId="ADAL" clId="{68810890-8D93-4D2A-BC94-1C8537AF5B2A}" dt="2026-09-11T20:43:50.383" v="1410" actId="6549"/>
          <ac:spMkLst>
            <pc:docMk/>
            <pc:sldMk cId="0" sldId="2147473510"/>
            <ac:spMk id="3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48:02.014" v="341" actId="21"/>
          <ac:spMkLst>
            <pc:docMk/>
            <pc:sldMk cId="0" sldId="2147473510"/>
            <ac:spMk id="6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48:06.950" v="342" actId="21"/>
          <ac:spMkLst>
            <pc:docMk/>
            <pc:sldMk cId="0" sldId="2147473510"/>
            <ac:spMk id="7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46:33.427" v="242" actId="21"/>
          <ac:spMkLst>
            <pc:docMk/>
            <pc:sldMk cId="0" sldId="2147473510"/>
            <ac:spMk id="901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16:48:55.445" v="387" actId="20577"/>
          <ac:spMkLst>
            <pc:docMk/>
            <pc:sldMk cId="0" sldId="2147473510"/>
            <ac:spMk id="902" creationId="{00000000-0000-0000-0000-000000000000}"/>
          </ac:spMkLst>
        </pc:spChg>
      </pc:sldChg>
      <pc:sldChg chg="delSp modSp mod">
        <pc:chgData name="John List" userId="41d81c35-4904-4e03-a30f-3518e24d8088" providerId="ADAL" clId="{68810890-8D93-4D2A-BC94-1C8537AF5B2A}" dt="2026-09-11T20:41:00.217" v="1274" actId="20577"/>
        <pc:sldMkLst>
          <pc:docMk/>
          <pc:sldMk cId="0" sldId="2147473511"/>
        </pc:sldMkLst>
        <pc:spChg chg="mod">
          <ac:chgData name="John List" userId="41d81c35-4904-4e03-a30f-3518e24d8088" providerId="ADAL" clId="{68810890-8D93-4D2A-BC94-1C8537AF5B2A}" dt="2026-09-11T16:49:10.518" v="392" actId="20577"/>
          <ac:spMkLst>
            <pc:docMk/>
            <pc:sldMk cId="0" sldId="2147473511"/>
            <ac:spMk id="3" creationId="{00000000-0000-0000-0000-000000000000}"/>
          </ac:spMkLst>
        </pc:spChg>
        <pc:spChg chg="mod">
          <ac:chgData name="John List" userId="41d81c35-4904-4e03-a30f-3518e24d8088" providerId="ADAL" clId="{68810890-8D93-4D2A-BC94-1C8537AF5B2A}" dt="2026-09-11T20:41:00.217" v="1274" actId="20577"/>
          <ac:spMkLst>
            <pc:docMk/>
            <pc:sldMk cId="0" sldId="2147473511"/>
            <ac:spMk id="6" creationId="{00000000-0000-0000-0000-000000000000}"/>
          </ac:spMkLst>
        </pc:spChg>
        <pc:spChg chg="del">
          <ac:chgData name="John List" userId="41d81c35-4904-4e03-a30f-3518e24d8088" providerId="ADAL" clId="{68810890-8D93-4D2A-BC94-1C8537AF5B2A}" dt="2026-09-11T16:48:41.039" v="374" actId="21"/>
          <ac:spMkLst>
            <pc:docMk/>
            <pc:sldMk cId="0" sldId="2147473511"/>
            <ac:spMk id="7" creationId="{00000000-0000-0000-0000-000000000000}"/>
          </ac:spMkLst>
        </pc:spChg>
      </pc:sldChg>
      <pc:sldChg chg="addSp delSp modSp mod modAnim">
        <pc:chgData name="John List" userId="41d81c35-4904-4e03-a30f-3518e24d8088" providerId="ADAL" clId="{68810890-8D93-4D2A-BC94-1C8537AF5B2A}" dt="2026-09-11T21:21:21.241" v="2672"/>
        <pc:sldMkLst>
          <pc:docMk/>
          <pc:sldMk cId="3893683039" sldId="2147473512"/>
        </pc:sldMkLst>
        <pc:spChg chg="mod">
          <ac:chgData name="John List" userId="41d81c35-4904-4e03-a30f-3518e24d8088" providerId="ADAL" clId="{68810890-8D93-4D2A-BC94-1C8537AF5B2A}" dt="2026-09-11T17:05:54.584" v="741" actId="5793"/>
          <ac:spMkLst>
            <pc:docMk/>
            <pc:sldMk cId="3893683039" sldId="2147473512"/>
            <ac:spMk id="3" creationId="{EF61AF16-D656-4148-9B99-251BCD94A9B3}"/>
          </ac:spMkLst>
        </pc:spChg>
        <pc:spChg chg="del">
          <ac:chgData name="John List" userId="41d81c35-4904-4e03-a30f-3518e24d8088" providerId="ADAL" clId="{68810890-8D93-4D2A-BC94-1C8537AF5B2A}" dt="2026-09-11T17:02:30.402" v="652" actId="21"/>
          <ac:spMkLst>
            <pc:docMk/>
            <pc:sldMk cId="3893683039" sldId="2147473512"/>
            <ac:spMk id="4" creationId="{E4E7781B-129C-11C2-7392-EA920E77D81D}"/>
          </ac:spMkLst>
        </pc:spChg>
        <pc:spChg chg="del">
          <ac:chgData name="John List" userId="41d81c35-4904-4e03-a30f-3518e24d8088" providerId="ADAL" clId="{68810890-8D93-4D2A-BC94-1C8537AF5B2A}" dt="2026-09-11T17:02:33.892" v="653" actId="21"/>
          <ac:spMkLst>
            <pc:docMk/>
            <pc:sldMk cId="3893683039" sldId="2147473512"/>
            <ac:spMk id="5" creationId="{FE74BA6F-7AC8-4C5C-F571-61C42E4DF5CD}"/>
          </ac:spMkLst>
        </pc:spChg>
        <pc:spChg chg="del">
          <ac:chgData name="John List" userId="41d81c35-4904-4e03-a30f-3518e24d8088" providerId="ADAL" clId="{68810890-8D93-4D2A-BC94-1C8537AF5B2A}" dt="2026-09-11T17:02:38.242" v="654" actId="21"/>
          <ac:spMkLst>
            <pc:docMk/>
            <pc:sldMk cId="3893683039" sldId="2147473512"/>
            <ac:spMk id="6" creationId="{52597E4B-5DB2-801C-C510-D2E320397BB5}"/>
          </ac:spMkLst>
        </pc:spChg>
        <pc:spChg chg="del">
          <ac:chgData name="John List" userId="41d81c35-4904-4e03-a30f-3518e24d8088" providerId="ADAL" clId="{68810890-8D93-4D2A-BC94-1C8537AF5B2A}" dt="2026-09-11T17:02:44.164" v="655" actId="21"/>
          <ac:spMkLst>
            <pc:docMk/>
            <pc:sldMk cId="3893683039" sldId="2147473512"/>
            <ac:spMk id="7" creationId="{51071046-5A09-1C89-906D-8ECB3E2F84D3}"/>
          </ac:spMkLst>
        </pc:spChg>
        <pc:spChg chg="del">
          <ac:chgData name="John List" userId="41d81c35-4904-4e03-a30f-3518e24d8088" providerId="ADAL" clId="{68810890-8D93-4D2A-BC94-1C8537AF5B2A}" dt="2026-09-11T17:02:46.653" v="656" actId="21"/>
          <ac:spMkLst>
            <pc:docMk/>
            <pc:sldMk cId="3893683039" sldId="2147473512"/>
            <ac:spMk id="8" creationId="{265D963B-D82B-BD73-0EA6-F89FBB7356E6}"/>
          </ac:spMkLst>
        </pc:spChg>
        <pc:spChg chg="del">
          <ac:chgData name="John List" userId="41d81c35-4904-4e03-a30f-3518e24d8088" providerId="ADAL" clId="{68810890-8D93-4D2A-BC94-1C8537AF5B2A}" dt="2026-09-11T17:02:51.370" v="657" actId="21"/>
          <ac:spMkLst>
            <pc:docMk/>
            <pc:sldMk cId="3893683039" sldId="2147473512"/>
            <ac:spMk id="9" creationId="{8DB2565B-F48C-AFFA-25B8-9B6E1AF53C31}"/>
          </ac:spMkLst>
        </pc:spChg>
        <pc:spChg chg="del">
          <ac:chgData name="John List" userId="41d81c35-4904-4e03-a30f-3518e24d8088" providerId="ADAL" clId="{68810890-8D93-4D2A-BC94-1C8537AF5B2A}" dt="2026-09-11T17:02:55.505" v="658" actId="21"/>
          <ac:spMkLst>
            <pc:docMk/>
            <pc:sldMk cId="3893683039" sldId="2147473512"/>
            <ac:spMk id="11" creationId="{555ACCED-303F-F479-1102-777BACE108FE}"/>
          </ac:spMkLst>
        </pc:spChg>
        <pc:spChg chg="del">
          <ac:chgData name="John List" userId="41d81c35-4904-4e03-a30f-3518e24d8088" providerId="ADAL" clId="{68810890-8D93-4D2A-BC94-1C8537AF5B2A}" dt="2026-09-11T17:03:00.811" v="659" actId="21"/>
          <ac:spMkLst>
            <pc:docMk/>
            <pc:sldMk cId="3893683039" sldId="2147473512"/>
            <ac:spMk id="13" creationId="{3BFDA7B0-75A1-3AE9-8808-32EB22FE862E}"/>
          </ac:spMkLst>
        </pc:spChg>
        <pc:spChg chg="del">
          <ac:chgData name="John List" userId="41d81c35-4904-4e03-a30f-3518e24d8088" providerId="ADAL" clId="{68810890-8D93-4D2A-BC94-1C8537AF5B2A}" dt="2026-09-11T17:03:05.522" v="660" actId="21"/>
          <ac:spMkLst>
            <pc:docMk/>
            <pc:sldMk cId="3893683039" sldId="2147473512"/>
            <ac:spMk id="14" creationId="{67BE9187-D540-42C3-0DDE-58BF27C5BA2E}"/>
          </ac:spMkLst>
        </pc:spChg>
        <pc:picChg chg="add mod">
          <ac:chgData name="John List" userId="41d81c35-4904-4e03-a30f-3518e24d8088" providerId="ADAL" clId="{68810890-8D93-4D2A-BC94-1C8537AF5B2A}" dt="2026-09-11T17:05:49.553" v="733" actId="14100"/>
          <ac:picMkLst>
            <pc:docMk/>
            <pc:sldMk cId="3893683039" sldId="2147473512"/>
            <ac:picMk id="15" creationId="{65CB6D9E-5FCF-2409-72C1-E06D99D06E91}"/>
          </ac:picMkLst>
        </pc:picChg>
      </pc:sldChg>
      <pc:sldChg chg="delSp modSp add mod delAnim modAnim">
        <pc:chgData name="John List" userId="41d81c35-4904-4e03-a30f-3518e24d8088" providerId="ADAL" clId="{68810890-8D93-4D2A-BC94-1C8537AF5B2A}" dt="2026-09-11T20:15:55.368" v="848"/>
        <pc:sldMkLst>
          <pc:docMk/>
          <pc:sldMk cId="3607210721" sldId="2147473513"/>
        </pc:sldMkLst>
        <pc:spChg chg="mod">
          <ac:chgData name="John List" userId="41d81c35-4904-4e03-a30f-3518e24d8088" providerId="ADAL" clId="{68810890-8D93-4D2A-BC94-1C8537AF5B2A}" dt="2026-09-11T20:15:55.368" v="848"/>
          <ac:spMkLst>
            <pc:docMk/>
            <pc:sldMk cId="3607210721" sldId="2147473513"/>
            <ac:spMk id="4" creationId="{E4E7781B-129C-11C2-7392-EA920E77D81D}"/>
          </ac:spMkLst>
        </pc:spChg>
        <pc:spChg chg="del">
          <ac:chgData name="John List" userId="41d81c35-4904-4e03-a30f-3518e24d8088" providerId="ADAL" clId="{68810890-8D93-4D2A-BC94-1C8537AF5B2A}" dt="2026-09-11T16:25:21.121" v="131" actId="21"/>
          <ac:spMkLst>
            <pc:docMk/>
            <pc:sldMk cId="3607210721" sldId="2147473513"/>
            <ac:spMk id="5" creationId="{FE74BA6F-7AC8-4C5C-F571-61C42E4DF5CD}"/>
          </ac:spMkLst>
        </pc:spChg>
        <pc:spChg chg="del">
          <ac:chgData name="John List" userId="41d81c35-4904-4e03-a30f-3518e24d8088" providerId="ADAL" clId="{68810890-8D93-4D2A-BC94-1C8537AF5B2A}" dt="2026-09-11T16:25:26.781" v="132" actId="21"/>
          <ac:spMkLst>
            <pc:docMk/>
            <pc:sldMk cId="3607210721" sldId="2147473513"/>
            <ac:spMk id="6" creationId="{52597E4B-5DB2-801C-C510-D2E320397BB5}"/>
          </ac:spMkLst>
        </pc:spChg>
        <pc:spChg chg="del">
          <ac:chgData name="John List" userId="41d81c35-4904-4e03-a30f-3518e24d8088" providerId="ADAL" clId="{68810890-8D93-4D2A-BC94-1C8537AF5B2A}" dt="2026-09-11T16:25:30.747" v="133" actId="21"/>
          <ac:spMkLst>
            <pc:docMk/>
            <pc:sldMk cId="3607210721" sldId="2147473513"/>
            <ac:spMk id="7" creationId="{51071046-5A09-1C89-906D-8ECB3E2F84D3}"/>
          </ac:spMkLst>
        </pc:spChg>
        <pc:spChg chg="del">
          <ac:chgData name="John List" userId="41d81c35-4904-4e03-a30f-3518e24d8088" providerId="ADAL" clId="{68810890-8D93-4D2A-BC94-1C8537AF5B2A}" dt="2026-09-11T16:25:33.671" v="134" actId="21"/>
          <ac:spMkLst>
            <pc:docMk/>
            <pc:sldMk cId="3607210721" sldId="2147473513"/>
            <ac:spMk id="8" creationId="{265D963B-D82B-BD73-0EA6-F89FBB7356E6}"/>
          </ac:spMkLst>
        </pc:spChg>
        <pc:spChg chg="del">
          <ac:chgData name="John List" userId="41d81c35-4904-4e03-a30f-3518e24d8088" providerId="ADAL" clId="{68810890-8D93-4D2A-BC94-1C8537AF5B2A}" dt="2026-09-11T16:25:39.169" v="135" actId="21"/>
          <ac:spMkLst>
            <pc:docMk/>
            <pc:sldMk cId="3607210721" sldId="2147473513"/>
            <ac:spMk id="9" creationId="{8DB2565B-F48C-AFFA-25B8-9B6E1AF53C31}"/>
          </ac:spMkLst>
        </pc:spChg>
        <pc:spChg chg="del">
          <ac:chgData name="John List" userId="41d81c35-4904-4e03-a30f-3518e24d8088" providerId="ADAL" clId="{68810890-8D93-4D2A-BC94-1C8537AF5B2A}" dt="2026-09-11T16:25:41.718" v="136" actId="21"/>
          <ac:spMkLst>
            <pc:docMk/>
            <pc:sldMk cId="3607210721" sldId="2147473513"/>
            <ac:spMk id="11" creationId="{555ACCED-303F-F479-1102-777BACE108FE}"/>
          </ac:spMkLst>
        </pc:spChg>
        <pc:spChg chg="del">
          <ac:chgData name="John List" userId="41d81c35-4904-4e03-a30f-3518e24d8088" providerId="ADAL" clId="{68810890-8D93-4D2A-BC94-1C8537AF5B2A}" dt="2026-09-11T16:25:53.077" v="138" actId="21"/>
          <ac:spMkLst>
            <pc:docMk/>
            <pc:sldMk cId="3607210721" sldId="2147473513"/>
            <ac:spMk id="12" creationId="{31915227-E3D8-2A5A-17C9-4D9C122E8DA5}"/>
          </ac:spMkLst>
        </pc:spChg>
        <pc:spChg chg="del">
          <ac:chgData name="John List" userId="41d81c35-4904-4e03-a30f-3518e24d8088" providerId="ADAL" clId="{68810890-8D93-4D2A-BC94-1C8537AF5B2A}" dt="2026-09-11T16:25:46.126" v="137" actId="21"/>
          <ac:spMkLst>
            <pc:docMk/>
            <pc:sldMk cId="3607210721" sldId="2147473513"/>
            <ac:spMk id="13" creationId="{3BFDA7B0-75A1-3AE9-8808-32EB22FE862E}"/>
          </ac:spMkLst>
        </pc:spChg>
        <pc:spChg chg="del">
          <ac:chgData name="John List" userId="41d81c35-4904-4e03-a30f-3518e24d8088" providerId="ADAL" clId="{68810890-8D93-4D2A-BC94-1C8537AF5B2A}" dt="2026-09-11T16:21:08.501" v="32" actId="21"/>
          <ac:spMkLst>
            <pc:docMk/>
            <pc:sldMk cId="3607210721" sldId="2147473513"/>
            <ac:spMk id="14" creationId="{67BE9187-D540-42C3-0DDE-58BF27C5BA2E}"/>
          </ac:spMkLst>
        </pc:spChg>
      </pc:sldChg>
      <pc:sldChg chg="add setBg">
        <pc:chgData name="John List" userId="41d81c35-4904-4e03-a30f-3518e24d8088" providerId="ADAL" clId="{68810890-8D93-4D2A-BC94-1C8537AF5B2A}" dt="2026-09-11T16:32:21.872" v="161"/>
        <pc:sldMkLst>
          <pc:docMk/>
          <pc:sldMk cId="3934778142" sldId="2147473514"/>
        </pc:sldMkLst>
      </pc:sldChg>
      <pc:sldChg chg="modSp add mod setBg">
        <pc:chgData name="John List" userId="41d81c35-4904-4e03-a30f-3518e24d8088" providerId="ADAL" clId="{68810890-8D93-4D2A-BC94-1C8537AF5B2A}" dt="2026-09-11T20:24:17.911" v="873" actId="20577"/>
        <pc:sldMkLst>
          <pc:docMk/>
          <pc:sldMk cId="3707277203" sldId="2147473515"/>
        </pc:sldMkLst>
        <pc:spChg chg="mod">
          <ac:chgData name="John List" userId="41d81c35-4904-4e03-a30f-3518e24d8088" providerId="ADAL" clId="{68810890-8D93-4D2A-BC94-1C8537AF5B2A}" dt="2026-09-11T20:24:17.911" v="873" actId="20577"/>
          <ac:spMkLst>
            <pc:docMk/>
            <pc:sldMk cId="3707277203" sldId="2147473515"/>
            <ac:spMk id="3" creationId="{86BBBB7C-385B-7696-0D4D-3412145E2093}"/>
          </ac:spMkLst>
        </pc:spChg>
        <pc:spChg chg="mod">
          <ac:chgData name="John List" userId="41d81c35-4904-4e03-a30f-3518e24d8088" providerId="ADAL" clId="{68810890-8D93-4D2A-BC94-1C8537AF5B2A}" dt="2026-09-11T16:36:00.097" v="187" actId="20577"/>
          <ac:spMkLst>
            <pc:docMk/>
            <pc:sldMk cId="3707277203" sldId="2147473515"/>
            <ac:spMk id="36" creationId="{CB077E90-0211-714F-09F1-B20AB423F6DC}"/>
          </ac:spMkLst>
        </pc:spChg>
      </pc:sldChg>
      <pc:sldChg chg="add">
        <pc:chgData name="John List" userId="41d81c35-4904-4e03-a30f-3518e24d8088" providerId="ADAL" clId="{68810890-8D93-4D2A-BC94-1C8537AF5B2A}" dt="2026-09-11T16:37:08.910" v="189"/>
        <pc:sldMkLst>
          <pc:docMk/>
          <pc:sldMk cId="1939363075" sldId="2147473516"/>
        </pc:sldMkLst>
      </pc:sldChg>
      <pc:sldChg chg="delSp add mod">
        <pc:chgData name="John List" userId="41d81c35-4904-4e03-a30f-3518e24d8088" providerId="ADAL" clId="{68810890-8D93-4D2A-BC94-1C8537AF5B2A}" dt="2026-09-11T20:27:18.008" v="875" actId="21"/>
        <pc:sldMkLst>
          <pc:docMk/>
          <pc:sldMk cId="4071712986" sldId="2147473517"/>
        </pc:sldMkLst>
        <pc:spChg chg="del">
          <ac:chgData name="John List" userId="41d81c35-4904-4e03-a30f-3518e24d8088" providerId="ADAL" clId="{68810890-8D93-4D2A-BC94-1C8537AF5B2A}" dt="2026-09-11T20:27:12.992" v="874" actId="21"/>
          <ac:spMkLst>
            <pc:docMk/>
            <pc:sldMk cId="4071712986" sldId="2147473517"/>
            <ac:spMk id="32" creationId="{E89F4A2B-F9CB-1119-A0A8-45CDDAD50432}"/>
          </ac:spMkLst>
        </pc:spChg>
        <pc:spChg chg="del">
          <ac:chgData name="John List" userId="41d81c35-4904-4e03-a30f-3518e24d8088" providerId="ADAL" clId="{68810890-8D93-4D2A-BC94-1C8537AF5B2A}" dt="2026-09-11T20:27:18.008" v="875" actId="21"/>
          <ac:spMkLst>
            <pc:docMk/>
            <pc:sldMk cId="4071712986" sldId="2147473517"/>
            <ac:spMk id="81" creationId="{63EC13CA-BD83-0F79-CD61-C4F338DE435A}"/>
          </ac:spMkLst>
        </pc:spChg>
      </pc:sldChg>
      <pc:sldChg chg="delSp modSp add mod modAnim">
        <pc:chgData name="John List" userId="41d81c35-4904-4e03-a30f-3518e24d8088" providerId="ADAL" clId="{68810890-8D93-4D2A-BC94-1C8537AF5B2A}" dt="2026-09-11T21:09:29.821" v="2269" actId="6549"/>
        <pc:sldMkLst>
          <pc:docMk/>
          <pc:sldMk cId="3037889527" sldId="2147473518"/>
        </pc:sldMkLst>
        <pc:spChg chg="mod">
          <ac:chgData name="John List" userId="41d81c35-4904-4e03-a30f-3518e24d8088" providerId="ADAL" clId="{68810890-8D93-4D2A-BC94-1C8537AF5B2A}" dt="2026-09-11T20:59:59.965" v="1761" actId="6549"/>
          <ac:spMkLst>
            <pc:docMk/>
            <pc:sldMk cId="3037889527" sldId="2147473518"/>
            <ac:spMk id="3" creationId="{EF61AF16-D656-4148-9B99-251BCD94A9B3}"/>
          </ac:spMkLst>
        </pc:spChg>
        <pc:spChg chg="mod">
          <ac:chgData name="John List" userId="41d81c35-4904-4e03-a30f-3518e24d8088" providerId="ADAL" clId="{68810890-8D93-4D2A-BC94-1C8537AF5B2A}" dt="2026-09-11T21:09:29.821" v="2269" actId="6549"/>
          <ac:spMkLst>
            <pc:docMk/>
            <pc:sldMk cId="3037889527" sldId="2147473518"/>
            <ac:spMk id="4" creationId="{E4E7781B-129C-11C2-7392-EA920E77D81D}"/>
          </ac:spMkLst>
        </pc:spChg>
        <pc:spChg chg="del">
          <ac:chgData name="John List" userId="41d81c35-4904-4e03-a30f-3518e24d8088" providerId="ADAL" clId="{68810890-8D93-4D2A-BC94-1C8537AF5B2A}" dt="2026-09-11T21:05:07.765" v="2212" actId="21"/>
          <ac:spMkLst>
            <pc:docMk/>
            <pc:sldMk cId="3037889527" sldId="2147473518"/>
            <ac:spMk id="5" creationId="{FE74BA6F-7AC8-4C5C-F571-61C42E4DF5CD}"/>
          </ac:spMkLst>
        </pc:spChg>
        <pc:spChg chg="del">
          <ac:chgData name="John List" userId="41d81c35-4904-4e03-a30f-3518e24d8088" providerId="ADAL" clId="{68810890-8D93-4D2A-BC94-1C8537AF5B2A}" dt="2026-09-11T21:05:18.848" v="2214" actId="21"/>
          <ac:spMkLst>
            <pc:docMk/>
            <pc:sldMk cId="3037889527" sldId="2147473518"/>
            <ac:spMk id="6" creationId="{52597E4B-5DB2-801C-C510-D2E320397BB5}"/>
          </ac:spMkLst>
        </pc:spChg>
        <pc:spChg chg="del">
          <ac:chgData name="John List" userId="41d81c35-4904-4e03-a30f-3518e24d8088" providerId="ADAL" clId="{68810890-8D93-4D2A-BC94-1C8537AF5B2A}" dt="2026-09-11T21:05:27.970" v="2215" actId="21"/>
          <ac:spMkLst>
            <pc:docMk/>
            <pc:sldMk cId="3037889527" sldId="2147473518"/>
            <ac:spMk id="7" creationId="{51071046-5A09-1C89-906D-8ECB3E2F84D3}"/>
          </ac:spMkLst>
        </pc:spChg>
        <pc:spChg chg="del">
          <ac:chgData name="John List" userId="41d81c35-4904-4e03-a30f-3518e24d8088" providerId="ADAL" clId="{68810890-8D93-4D2A-BC94-1C8537AF5B2A}" dt="2026-09-11T21:05:13.790" v="2213" actId="21"/>
          <ac:spMkLst>
            <pc:docMk/>
            <pc:sldMk cId="3037889527" sldId="2147473518"/>
            <ac:spMk id="8" creationId="{265D963B-D82B-BD73-0EA6-F89FBB7356E6}"/>
          </ac:spMkLst>
        </pc:spChg>
        <pc:spChg chg="del">
          <ac:chgData name="John List" userId="41d81c35-4904-4e03-a30f-3518e24d8088" providerId="ADAL" clId="{68810890-8D93-4D2A-BC94-1C8537AF5B2A}" dt="2026-09-11T21:05:31.957" v="2216" actId="21"/>
          <ac:spMkLst>
            <pc:docMk/>
            <pc:sldMk cId="3037889527" sldId="2147473518"/>
            <ac:spMk id="9" creationId="{8DB2565B-F48C-AFFA-25B8-9B6E1AF53C31}"/>
          </ac:spMkLst>
        </pc:spChg>
        <pc:spChg chg="del mod">
          <ac:chgData name="John List" userId="41d81c35-4904-4e03-a30f-3518e24d8088" providerId="ADAL" clId="{68810890-8D93-4D2A-BC94-1C8537AF5B2A}" dt="2026-09-11T21:08:57.864" v="2264" actId="21"/>
          <ac:spMkLst>
            <pc:docMk/>
            <pc:sldMk cId="3037889527" sldId="2147473518"/>
            <ac:spMk id="10" creationId="{6A28C04D-D0E3-1B10-8BA2-D49C2725FD15}"/>
          </ac:spMkLst>
        </pc:spChg>
        <pc:spChg chg="del">
          <ac:chgData name="John List" userId="41d81c35-4904-4e03-a30f-3518e24d8088" providerId="ADAL" clId="{68810890-8D93-4D2A-BC94-1C8537AF5B2A}" dt="2026-09-11T21:05:35.197" v="2217" actId="21"/>
          <ac:spMkLst>
            <pc:docMk/>
            <pc:sldMk cId="3037889527" sldId="2147473518"/>
            <ac:spMk id="11" creationId="{555ACCED-303F-F479-1102-777BACE108FE}"/>
          </ac:spMkLst>
        </pc:spChg>
        <pc:spChg chg="del">
          <ac:chgData name="John List" userId="41d81c35-4904-4e03-a30f-3518e24d8088" providerId="ADAL" clId="{68810890-8D93-4D2A-BC94-1C8537AF5B2A}" dt="2026-09-11T21:05:38.906" v="2218" actId="21"/>
          <ac:spMkLst>
            <pc:docMk/>
            <pc:sldMk cId="3037889527" sldId="2147473518"/>
            <ac:spMk id="12" creationId="{31915227-E3D8-2A5A-17C9-4D9C122E8DA5}"/>
          </ac:spMkLst>
        </pc:spChg>
        <pc:spChg chg="del">
          <ac:chgData name="John List" userId="41d81c35-4904-4e03-a30f-3518e24d8088" providerId="ADAL" clId="{68810890-8D93-4D2A-BC94-1C8537AF5B2A}" dt="2026-09-11T21:05:46.698" v="2219" actId="21"/>
          <ac:spMkLst>
            <pc:docMk/>
            <pc:sldMk cId="3037889527" sldId="2147473518"/>
            <ac:spMk id="13" creationId="{3BFDA7B0-75A1-3AE9-8808-32EB22FE862E}"/>
          </ac:spMkLst>
        </pc:spChg>
        <pc:spChg chg="del">
          <ac:chgData name="John List" userId="41d81c35-4904-4e03-a30f-3518e24d8088" providerId="ADAL" clId="{68810890-8D93-4D2A-BC94-1C8537AF5B2A}" dt="2026-09-11T21:06:31.088" v="2225" actId="21"/>
          <ac:spMkLst>
            <pc:docMk/>
            <pc:sldMk cId="3037889527" sldId="2147473518"/>
            <ac:spMk id="14" creationId="{67BE9187-D540-42C3-0DDE-58BF27C5BA2E}"/>
          </ac:spMkLst>
        </pc:spChg>
      </pc:sldChg>
      <pc:sldChg chg="addSp delSp modSp add mod modAnim">
        <pc:chgData name="John List" userId="41d81c35-4904-4e03-a30f-3518e24d8088" providerId="ADAL" clId="{68810890-8D93-4D2A-BC94-1C8537AF5B2A}" dt="2026-09-11T20:45:09.124" v="1451" actId="6549"/>
        <pc:sldMkLst>
          <pc:docMk/>
          <pc:sldMk cId="4258838718" sldId="2147473519"/>
        </pc:sldMkLst>
        <pc:spChg chg="mod">
          <ac:chgData name="John List" userId="41d81c35-4904-4e03-a30f-3518e24d8088" providerId="ADAL" clId="{68810890-8D93-4D2A-BC94-1C8537AF5B2A}" dt="2026-09-11T20:44:48.148" v="1446" actId="20577"/>
          <ac:spMkLst>
            <pc:docMk/>
            <pc:sldMk cId="4258838718" sldId="2147473519"/>
            <ac:spMk id="3" creationId="{FE869682-DCDF-F824-BD6D-F9600ADCFF59}"/>
          </ac:spMkLst>
        </pc:spChg>
        <pc:spChg chg="add del">
          <ac:chgData name="John List" userId="41d81c35-4904-4e03-a30f-3518e24d8088" providerId="ADAL" clId="{68810890-8D93-4D2A-BC94-1C8537AF5B2A}" dt="2026-09-11T20:42:15.614" v="1284" actId="22"/>
          <ac:spMkLst>
            <pc:docMk/>
            <pc:sldMk cId="4258838718" sldId="2147473519"/>
            <ac:spMk id="5" creationId="{992FBA5F-0AEA-0734-F050-02FBFC9E9C52}"/>
          </ac:spMkLst>
        </pc:spChg>
        <pc:spChg chg="del">
          <ac:chgData name="John List" userId="41d81c35-4904-4e03-a30f-3518e24d8088" providerId="ADAL" clId="{68810890-8D93-4D2A-BC94-1C8537AF5B2A}" dt="2026-09-11T16:50:10.934" v="419" actId="21"/>
          <ac:spMkLst>
            <pc:docMk/>
            <pc:sldMk cId="4258838718" sldId="2147473519"/>
            <ac:spMk id="6" creationId="{4D3BBFD4-2D4E-2DFA-D31D-BE3DBB879C54}"/>
          </ac:spMkLst>
        </pc:spChg>
        <pc:spChg chg="mod">
          <ac:chgData name="John List" userId="41d81c35-4904-4e03-a30f-3518e24d8088" providerId="ADAL" clId="{68810890-8D93-4D2A-BC94-1C8537AF5B2A}" dt="2026-09-11T16:50:26.128" v="420" actId="20577"/>
          <ac:spMkLst>
            <pc:docMk/>
            <pc:sldMk cId="4258838718" sldId="2147473519"/>
            <ac:spMk id="7" creationId="{AB5670FC-71B5-3E45-F708-3E56766F9B72}"/>
          </ac:spMkLst>
        </pc:spChg>
        <pc:spChg chg="mod">
          <ac:chgData name="John List" userId="41d81c35-4904-4e03-a30f-3518e24d8088" providerId="ADAL" clId="{68810890-8D93-4D2A-BC94-1C8537AF5B2A}" dt="2026-09-11T20:45:09.124" v="1451" actId="6549"/>
          <ac:spMkLst>
            <pc:docMk/>
            <pc:sldMk cId="4258838718" sldId="2147473519"/>
            <ac:spMk id="901" creationId="{3115B5CB-5BAC-962D-5E17-026E0193BB4C}"/>
          </ac:spMkLst>
        </pc:spChg>
        <pc:spChg chg="del mod">
          <ac:chgData name="John List" userId="41d81c35-4904-4e03-a30f-3518e24d8088" providerId="ADAL" clId="{68810890-8D93-4D2A-BC94-1C8537AF5B2A}" dt="2026-09-11T20:41:58.865" v="1279" actId="21"/>
          <ac:spMkLst>
            <pc:docMk/>
            <pc:sldMk cId="4258838718" sldId="2147473519"/>
            <ac:spMk id="902" creationId="{F6BF2151-E647-07B5-0E85-F51FF673C33F}"/>
          </ac:spMkLst>
        </pc:spChg>
      </pc:sldChg>
      <pc:sldChg chg="delSp modSp add mod">
        <pc:chgData name="John List" userId="41d81c35-4904-4e03-a30f-3518e24d8088" providerId="ADAL" clId="{68810890-8D93-4D2A-BC94-1C8537AF5B2A}" dt="2026-09-11T21:24:30.314" v="2929" actId="6549"/>
        <pc:sldMkLst>
          <pc:docMk/>
          <pc:sldMk cId="2157009612" sldId="2147473520"/>
        </pc:sldMkLst>
        <pc:spChg chg="mod">
          <ac:chgData name="John List" userId="41d81c35-4904-4e03-a30f-3518e24d8088" providerId="ADAL" clId="{68810890-8D93-4D2A-BC94-1C8537AF5B2A}" dt="2026-09-11T21:24:30.314" v="2929" actId="6549"/>
          <ac:spMkLst>
            <pc:docMk/>
            <pc:sldMk cId="2157009612" sldId="2147473520"/>
            <ac:spMk id="4" creationId="{AD679E5A-B7A1-A36C-F4CB-A86DFA679698}"/>
          </ac:spMkLst>
        </pc:spChg>
        <pc:spChg chg="del">
          <ac:chgData name="John List" userId="41d81c35-4904-4e03-a30f-3518e24d8088" providerId="ADAL" clId="{68810890-8D93-4D2A-BC94-1C8537AF5B2A}" dt="2026-09-11T21:22:11.743" v="2673" actId="21"/>
          <ac:spMkLst>
            <pc:docMk/>
            <pc:sldMk cId="2157009612" sldId="2147473520"/>
            <ac:spMk id="5" creationId="{6EE4F85D-F74E-A310-4FB7-2496825ECD10}"/>
          </ac:spMkLst>
        </pc:spChg>
        <pc:spChg chg="del">
          <ac:chgData name="John List" userId="41d81c35-4904-4e03-a30f-3518e24d8088" providerId="ADAL" clId="{68810890-8D93-4D2A-BC94-1C8537AF5B2A}" dt="2026-09-11T21:22:15.364" v="2674" actId="21"/>
          <ac:spMkLst>
            <pc:docMk/>
            <pc:sldMk cId="2157009612" sldId="2147473520"/>
            <ac:spMk id="6" creationId="{06FF581B-9747-AC1A-B1AD-70293DD0772E}"/>
          </ac:spMkLst>
        </pc:spChg>
        <pc:spChg chg="del">
          <ac:chgData name="John List" userId="41d81c35-4904-4e03-a30f-3518e24d8088" providerId="ADAL" clId="{68810890-8D93-4D2A-BC94-1C8537AF5B2A}" dt="2026-09-11T21:22:20.331" v="2675" actId="21"/>
          <ac:spMkLst>
            <pc:docMk/>
            <pc:sldMk cId="2157009612" sldId="2147473520"/>
            <ac:spMk id="7" creationId="{F35637B3-2295-FFAC-0979-17AFEC63A281}"/>
          </ac:spMkLst>
        </pc:spChg>
        <pc:spChg chg="del">
          <ac:chgData name="John List" userId="41d81c35-4904-4e03-a30f-3518e24d8088" providerId="ADAL" clId="{68810890-8D93-4D2A-BC94-1C8537AF5B2A}" dt="2026-09-11T21:22:23.142" v="2676" actId="21"/>
          <ac:spMkLst>
            <pc:docMk/>
            <pc:sldMk cId="2157009612" sldId="2147473520"/>
            <ac:spMk id="8" creationId="{F2A27FEE-BBE9-F7FE-9281-3A85C98786A9}"/>
          </ac:spMkLst>
        </pc:spChg>
        <pc:spChg chg="del">
          <ac:chgData name="John List" userId="41d81c35-4904-4e03-a30f-3518e24d8088" providerId="ADAL" clId="{68810890-8D93-4D2A-BC94-1C8537AF5B2A}" dt="2026-09-11T21:22:28.455" v="2677" actId="21"/>
          <ac:spMkLst>
            <pc:docMk/>
            <pc:sldMk cId="2157009612" sldId="2147473520"/>
            <ac:spMk id="9" creationId="{FE468797-8AD8-1920-C3B7-C44B8E045DE2}"/>
          </ac:spMkLst>
        </pc:spChg>
        <pc:spChg chg="del">
          <ac:chgData name="John List" userId="41d81c35-4904-4e03-a30f-3518e24d8088" providerId="ADAL" clId="{68810890-8D93-4D2A-BC94-1C8537AF5B2A}" dt="2026-09-11T21:22:31.467" v="2678" actId="21"/>
          <ac:spMkLst>
            <pc:docMk/>
            <pc:sldMk cId="2157009612" sldId="2147473520"/>
            <ac:spMk id="11" creationId="{70C9C00B-291F-EDC7-3A4F-5BC617F59CE6}"/>
          </ac:spMkLst>
        </pc:spChg>
        <pc:spChg chg="del">
          <ac:chgData name="John List" userId="41d81c35-4904-4e03-a30f-3518e24d8088" providerId="ADAL" clId="{68810890-8D93-4D2A-BC94-1C8537AF5B2A}" dt="2026-09-11T21:22:41.144" v="2679" actId="21"/>
          <ac:spMkLst>
            <pc:docMk/>
            <pc:sldMk cId="2157009612" sldId="2147473520"/>
            <ac:spMk id="13" creationId="{3DA88069-3DE6-9C72-AB09-4B2F7E6F2635}"/>
          </ac:spMkLst>
        </pc:spChg>
        <pc:spChg chg="mod">
          <ac:chgData name="John List" userId="41d81c35-4904-4e03-a30f-3518e24d8088" providerId="ADAL" clId="{68810890-8D93-4D2A-BC94-1C8537AF5B2A}" dt="2026-09-11T21:23:59.487" v="2884" actId="20577"/>
          <ac:spMkLst>
            <pc:docMk/>
            <pc:sldMk cId="2157009612" sldId="2147473520"/>
            <ac:spMk id="14" creationId="{E5C68CBA-035A-435D-4177-1CCECA67211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7946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A434C9-08A6-E1B2-6600-7B53B6A88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3C674C-BB8C-3BFB-60C4-D0CFF89D6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82B1DD-2408-2B9F-7E4F-14BF64F51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ABD14-6FD0-D647-100E-ADBE984D6F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894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DD61C-A354-3E19-3302-B84773BCD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545043-8A50-E095-2E74-84AC5B8377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4534BC-F2BD-D2BD-A4CD-5D6D467D5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F1715-BB71-31AF-DD48-5B61F25E91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27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66E04-15C9-861F-FE7E-55D4DBE7A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269272-63C1-4566-AEEB-CF41B0CB63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331E58-1BCC-0E51-0419-131C4FEDD2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3E8BF5-BCE8-A37A-4618-99226A805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638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B8615-5A57-BF60-B885-54295AE30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9C14A7-366C-5451-7E66-F142FCBA0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815F29-DADF-A513-84C6-939480941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3BCA1-0C3D-0669-FED0-8AEABB8BF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39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EF72D-5D9A-1044-781A-8E57BA6E0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950661-50E9-92CE-C19C-C8F0F7DE2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89C4CE-A70C-DC8E-84D6-E386E6957C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F2D28-5BB6-3342-A760-83315CADE9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60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278E4-384B-AB62-FF1C-8730C1050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02FE5E-9F8E-91AD-3B06-D71F91E502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E50C84-3A24-BABB-EFB9-B5A871F286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DAEBA-8711-9AAC-5353-E9DC6B7B26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866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AEB81-EFB9-CFFB-D073-9BB1A85C0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311A70-F0FA-A018-2162-E9DC985EF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25BD32-6940-90EE-7BE4-910C9849B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72FD9-BD34-477B-D296-1E104D51BA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049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B623A-DB08-B6D0-9253-6EF252527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41EDBA-7595-BBB2-B0B0-4835006B7D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0E8AF-B1DD-4FF7-6068-1E13436E7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DDD04-DC7A-E26B-40B0-75BD7A49F5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579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277496E3-2972-43D4-88FD-75CF9FCE30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09F28328-A14A-424D-AE22-DFC014395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8132" name="Slide Number Placeholder 3">
            <a:extLst>
              <a:ext uri="{FF2B5EF4-FFF2-40B4-BE49-F238E27FC236}">
                <a16:creationId xmlns:a16="http://schemas.microsoft.com/office/drawing/2014/main" id="{AFE997CA-F8D5-4331-82CD-CEC880DE4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D22AB71-4E1F-49FA-ABEB-7D77E4F905DE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C94DA-A94D-5473-6532-9D8F33461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CC2FFE-112E-3F6F-0903-5F3CE3534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92DD21-C5E2-B1C1-392E-2E631D4BAB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E6CDA3-8127-7704-1F4E-6F6D02435F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32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6DE3B-021C-9374-50D1-D8351242D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20345D-F8F7-FB34-D47B-6E77A8C35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EA424F-4092-3684-60F6-B87CDA70BF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F3BF5-A253-217C-F705-FCC40E0699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65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A5018-7C2A-C7EA-932B-92F24F524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2D8440-67EF-A627-B165-830A083FD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54D4A1-2516-F8CB-C8CE-84AF846C41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Evidence slide for the Parent Academy (2011-12 cohort, WP 21477). Panel A: pooled LATEs, Table 4 col 2 (cash/college pooled): cognitive 0.131 (0.099) n.s., non-cognitive 0.221 (0.088) p=.012. Panel B: Table 5 by race. Caveats to say aloud: White n=15; this is the PA-only 2011-12 sample, distinct from the Fryer et al. (2020) full-program accounting behind the ~0.25 sigma headline.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2F9FC-4E08-2E58-F810-F04FF68A9E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19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A395ED5-E8E1-7E78-5066-6F1F113B2F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612A98A-5400-AD47-7657-469295BFD7F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F4842-5118-47FD-8BAC-3CB8CFA038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24A10B95-B62B-7B7C-CFAE-0AFCE7CE3319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5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415600" y="14350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092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85800"/>
            <a:ext cx="566928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5800" y="2057400"/>
            <a:ext cx="10424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Modern Perry Preschool Project Has Taught Us about Early Childhood Investment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85800" y="43434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A. List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85800" y="477316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FE3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University of Chicago  ·  NBER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PERRY TO CHECC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question — a different estimand</a:t>
            </a:r>
            <a:endParaRPr lang="en-US" sz="29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5440680" cy="4343400"/>
          </a:xfrm>
          <a:prstGeom prst="roundRect">
            <a:avLst>
              <a:gd name="adj" fmla="val 2338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822960" y="1755648"/>
            <a:ext cx="4892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Perry identifies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822960" y="2157984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b="1" dirty="0">
                <a:solidFill>
                  <a:srgbClr val="2B2B2B"/>
                </a:solidFill>
                <a:latin typeface="Cambria"/>
              </a:rPr>
              <a:t>ATE </a:t>
            </a:r>
            <a:r>
              <a:rPr b="1" dirty="0">
                <a:solidFill>
                  <a:srgbClr val="2B2B2B"/>
                </a:solidFill>
                <a:latin typeface="Cambria"/>
              </a:rPr>
              <a:t> and a few CATEs</a:t>
            </a:r>
            <a:r>
              <a:rPr lang="en-US" b="1" dirty="0">
                <a:solidFill>
                  <a:srgbClr val="2B2B2B"/>
                </a:solidFill>
                <a:latin typeface="Cambria"/>
              </a:rPr>
              <a:t>, </a:t>
            </a:r>
            <a:r>
              <a:rPr b="1" dirty="0">
                <a:solidFill>
                  <a:srgbClr val="2B2B2B"/>
                </a:solidFill>
                <a:latin typeface="Cambria"/>
              </a:rPr>
              <a:t>all reduced-form</a:t>
            </a:r>
          </a:p>
        </p:txBody>
      </p:sp>
      <p:sp>
        <p:nvSpPr>
          <p:cNvPr id="9" name="Text 7"/>
          <p:cNvSpPr/>
          <p:nvPr/>
        </p:nvSpPr>
        <p:spPr>
          <a:xfrm>
            <a:off x="822960" y="2633472"/>
            <a:ext cx="4892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return to one bundle: f, P, S, C, and E enter jointly; subgroup cuts (gender, baseline IQ) slice the same composite, never separate the inputs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site, one situation: a single draw of F and f</a:t>
            </a:r>
            <a:endParaRPr lang="en-US" sz="16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 stand in for skills: λ assumed to be the identity map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arrives after a 40-year wait; n = 123 is silent on scale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37960" y="1755648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6537960" y="2157984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37960" y="2633472"/>
            <a:ext cx="480060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D2DB8-B4EC-EE9F-D76B-B5656860E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2C8C201-28B2-A0F3-B560-0D0B8C53E0F7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PERRY TO CHECC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9DD784B-51C4-D321-DD55-1C60A3DA6C2E}"/>
              </a:ext>
            </a:extLst>
          </p:cNvPr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question — a different estimand</a:t>
            </a:r>
            <a:endParaRPr lang="en-US" sz="29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0A9815F1-5F0E-C767-13AF-6464BF676EBB}"/>
              </a:ext>
            </a:extLst>
          </p:cNvPr>
          <p:cNvSpPr/>
          <p:nvPr/>
        </p:nvSpPr>
        <p:spPr>
          <a:xfrm>
            <a:off x="548640" y="1554480"/>
            <a:ext cx="5440680" cy="4343400"/>
          </a:xfrm>
          <a:prstGeom prst="roundRect">
            <a:avLst>
              <a:gd name="adj" fmla="val 2338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892C03AE-1E28-B3B8-8CA4-0D74C4A9E284}"/>
              </a:ext>
            </a:extLst>
          </p:cNvPr>
          <p:cNvSpPr/>
          <p:nvPr/>
        </p:nvSpPr>
        <p:spPr>
          <a:xfrm>
            <a:off x="822960" y="1755648"/>
            <a:ext cx="4892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Perry identifies</a:t>
            </a:r>
            <a:endParaRPr lang="en-US" sz="175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B53338C0-E56D-57B3-95D4-312FFA69D74B}"/>
              </a:ext>
            </a:extLst>
          </p:cNvPr>
          <p:cNvSpPr/>
          <p:nvPr/>
        </p:nvSpPr>
        <p:spPr>
          <a:xfrm>
            <a:off x="822960" y="2157984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b="1" dirty="0">
                <a:solidFill>
                  <a:srgbClr val="2B2B2B"/>
                </a:solidFill>
                <a:latin typeface="Cambria"/>
              </a:rPr>
              <a:t>ATE </a:t>
            </a:r>
            <a:r>
              <a:rPr sz="1450" b="1" dirty="0">
                <a:solidFill>
                  <a:srgbClr val="2B2B2B"/>
                </a:solidFill>
                <a:latin typeface="Cambria"/>
              </a:rPr>
              <a:t> and a few CATEs — all reduced-form</a:t>
            </a: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40694CE-BD87-E627-B986-4508A9EF7C65}"/>
              </a:ext>
            </a:extLst>
          </p:cNvPr>
          <p:cNvSpPr/>
          <p:nvPr/>
        </p:nvSpPr>
        <p:spPr>
          <a:xfrm>
            <a:off x="822960" y="2633472"/>
            <a:ext cx="4892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return to one bundle: f, P, S, C, and E enter jointly — subgroup cuts (gender, baseline IQ) slice the same composite, never separate the inputs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site, one situation: a single draw of F and f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Scores stand in for skills: λ assumed to be the identity map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arrives after a 40-year wait; n = 123 is silent on scale</a:t>
            </a:r>
            <a:endParaRPr lang="en-US" sz="12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0B3CE29A-1DEE-9EB4-E106-429344BCFEB4}"/>
              </a:ext>
            </a:extLst>
          </p:cNvPr>
          <p:cNvSpPr/>
          <p:nvPr/>
        </p:nvSpPr>
        <p:spPr>
          <a:xfrm>
            <a:off x="6263640" y="1554480"/>
            <a:ext cx="5349240" cy="4343400"/>
          </a:xfrm>
          <a:prstGeom prst="roundRect">
            <a:avLst>
              <a:gd name="adj" fmla="val 2338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AD3BB9E7-0AF6-A784-A651-272A9AEB061C}"/>
              </a:ext>
            </a:extLst>
          </p:cNvPr>
          <p:cNvSpPr/>
          <p:nvPr/>
        </p:nvSpPr>
        <p:spPr>
          <a:xfrm>
            <a:off x="6537960" y="1755648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CHECC is built to identify</a:t>
            </a:r>
            <a:endParaRPr lang="en-US" sz="175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75177F11-0F3B-7311-1A0A-ADDDA5110128}"/>
              </a:ext>
            </a:extLst>
          </p:cNvPr>
          <p:cNvSpPr/>
          <p:nvPr/>
        </p:nvSpPr>
        <p:spPr>
          <a:xfrm>
            <a:off x="6537960" y="2157984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objects behind the number</a:t>
            </a:r>
            <a:endParaRPr lang="en-US" sz="15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47A469C7-9900-B460-BA01-6916FDECFC15}"/>
              </a:ext>
            </a:extLst>
          </p:cNvPr>
          <p:cNvSpPr/>
          <p:nvPr/>
        </p:nvSpPr>
        <p:spPr>
          <a:xfrm>
            <a:off x="6537960" y="2633472"/>
            <a:ext cx="480060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E: Σwᵢⱼθⱼ — peers and neighborhoods, randomized and measured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— parental capital: built early, pays off in bad states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— the child’s own effort: chooseable, priced — and inside the score Z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λ — the measurement map, tested against a second technology (EEG)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— which coordinates of θ carry into Y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— scale as an argument of the system, not an afterthought</a:t>
            </a:r>
            <a:endParaRPr lang="en-US" sz="12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109CFB47-7E37-E4ED-0BA4-DE7FBE36E75F}"/>
              </a:ext>
            </a:extLst>
          </p:cNvPr>
          <p:cNvSpPr/>
          <p:nvPr/>
        </p:nvSpPr>
        <p:spPr>
          <a:xfrm>
            <a:off x="548640" y="5961888"/>
            <a:ext cx="11064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250" i="1">
                <a:solidFill>
                  <a:srgbClr val="5A5A5A"/>
                </a:solidFill>
                <a:latin typeface="Calibri"/>
              </a:rPr>
              <a:t>Perry answers “does it work?” CHECC is designed to answer why, through what, for whom — and at what scale.</a:t>
            </a:r>
          </a:p>
        </p:txBody>
      </p:sp>
    </p:spTree>
    <p:extLst>
      <p:ext uri="{BB962C8B-B14F-4D97-AF65-F5344CB8AC3E}">
        <p14:creationId xmlns:p14="http://schemas.microsoft.com/office/powerpoint/2010/main" val="3934778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DESIGN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was randomized to what: nearly 3,000 children in two phases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1 · 2010–12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21284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1,434 children randomized across five arms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2670048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1051560" y="271576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Pre-K · Tools of the Mind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526280" y="2715768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164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" y="3337560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1051560" y="33832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Pre-K · Literacy Express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4526280" y="338328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170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2960" y="4005072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1051560" y="405079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Academy · Cash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26280" y="405079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186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2960" y="4672584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1051560" y="471830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Academy · College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526280" y="4718304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186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822960" y="5340096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Text 18"/>
          <p:cNvSpPr/>
          <p:nvPr/>
        </p:nvSpPr>
        <p:spPr>
          <a:xfrm>
            <a:off x="1051560" y="538581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26280" y="5385816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728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6766560" y="471830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44A82-A918-3478-9168-C357D2FF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734B915-DC62-F403-08D7-B520F4108C83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DESIGN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6BBBB7C-385B-7696-0D4D-3412145E2093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was randomized to what: nearly 3,000 children in two phases</a:t>
            </a:r>
            <a:endParaRPr lang="en-US" sz="27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97C3186-50E7-B490-9AA1-67115FE83AAC}"/>
              </a:ext>
            </a:extLst>
          </p:cNvPr>
          <p:cNvSpPr/>
          <p:nvPr/>
        </p:nvSpPr>
        <p:spPr>
          <a:xfrm>
            <a:off x="548640" y="16459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AD6A0BDC-26A4-07EC-0830-F7F26E18B1BE}"/>
              </a:ext>
            </a:extLst>
          </p:cNvPr>
          <p:cNvSpPr/>
          <p:nvPr/>
        </p:nvSpPr>
        <p:spPr>
          <a:xfrm>
            <a:off x="82296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1 · 2010–12</a:t>
            </a:r>
            <a:endParaRPr lang="en-US" sz="17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54A7BCA-5242-81C1-CD2B-E8A469A80B9B}"/>
              </a:ext>
            </a:extLst>
          </p:cNvPr>
          <p:cNvSpPr/>
          <p:nvPr/>
        </p:nvSpPr>
        <p:spPr>
          <a:xfrm>
            <a:off x="822960" y="221284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1,434 children randomized across five arms</a:t>
            </a:r>
            <a:endParaRPr lang="en-US" sz="12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31A6AB26-FF7D-57D4-E584-8F112807ED6D}"/>
              </a:ext>
            </a:extLst>
          </p:cNvPr>
          <p:cNvSpPr/>
          <p:nvPr/>
        </p:nvSpPr>
        <p:spPr>
          <a:xfrm>
            <a:off x="822960" y="2670048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2CB15A8-CB88-81BD-8CB6-FF7395F579AF}"/>
              </a:ext>
            </a:extLst>
          </p:cNvPr>
          <p:cNvSpPr/>
          <p:nvPr/>
        </p:nvSpPr>
        <p:spPr>
          <a:xfrm>
            <a:off x="1051560" y="271576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Pre-K · Tools of the Mind</a:t>
            </a:r>
            <a:endParaRPr lang="en-US" sz="125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D329545B-A66E-8634-F027-0376459371AA}"/>
              </a:ext>
            </a:extLst>
          </p:cNvPr>
          <p:cNvSpPr/>
          <p:nvPr/>
        </p:nvSpPr>
        <p:spPr>
          <a:xfrm>
            <a:off x="4526280" y="2715768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164</a:t>
            </a:r>
            <a:endParaRPr lang="en-US" sz="125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4235BFFD-5EA9-1D32-7A23-BD324449451B}"/>
              </a:ext>
            </a:extLst>
          </p:cNvPr>
          <p:cNvSpPr/>
          <p:nvPr/>
        </p:nvSpPr>
        <p:spPr>
          <a:xfrm>
            <a:off x="822960" y="3337560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698F176-0A26-425A-89AE-58C6A5EDA53D}"/>
              </a:ext>
            </a:extLst>
          </p:cNvPr>
          <p:cNvSpPr/>
          <p:nvPr/>
        </p:nvSpPr>
        <p:spPr>
          <a:xfrm>
            <a:off x="1051560" y="33832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Pre-K · Literacy Express</a:t>
            </a:r>
            <a:endParaRPr lang="en-US" sz="125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627A04C7-6734-4E5F-8C07-DED38965C6F8}"/>
              </a:ext>
            </a:extLst>
          </p:cNvPr>
          <p:cNvSpPr/>
          <p:nvPr/>
        </p:nvSpPr>
        <p:spPr>
          <a:xfrm>
            <a:off x="4526280" y="338328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170</a:t>
            </a:r>
            <a:endParaRPr lang="en-US" sz="125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AD870182-390B-D88E-BE73-B87EC648B89E}"/>
              </a:ext>
            </a:extLst>
          </p:cNvPr>
          <p:cNvSpPr/>
          <p:nvPr/>
        </p:nvSpPr>
        <p:spPr>
          <a:xfrm>
            <a:off x="822960" y="4005072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1B34C136-64F7-F7BD-1193-0B2145C32976}"/>
              </a:ext>
            </a:extLst>
          </p:cNvPr>
          <p:cNvSpPr/>
          <p:nvPr/>
        </p:nvSpPr>
        <p:spPr>
          <a:xfrm>
            <a:off x="1051560" y="405079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Academy · Cash</a:t>
            </a:r>
            <a:endParaRPr lang="en-US" sz="125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AB4F6C72-6B93-2AE5-8178-1F19631255AD}"/>
              </a:ext>
            </a:extLst>
          </p:cNvPr>
          <p:cNvSpPr/>
          <p:nvPr/>
        </p:nvSpPr>
        <p:spPr>
          <a:xfrm>
            <a:off x="4526280" y="405079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186</a:t>
            </a:r>
            <a:endParaRPr lang="en-US" sz="125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7F462CE6-7B61-43C8-5AA1-344B33623D4F}"/>
              </a:ext>
            </a:extLst>
          </p:cNvPr>
          <p:cNvSpPr/>
          <p:nvPr/>
        </p:nvSpPr>
        <p:spPr>
          <a:xfrm>
            <a:off x="822960" y="4672584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B5F8382E-9DAB-A9D1-B763-7D2181C70D55}"/>
              </a:ext>
            </a:extLst>
          </p:cNvPr>
          <p:cNvSpPr/>
          <p:nvPr/>
        </p:nvSpPr>
        <p:spPr>
          <a:xfrm>
            <a:off x="1051560" y="471830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Academy · College</a:t>
            </a:r>
            <a:endParaRPr lang="en-US" sz="125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7A54FC07-60FB-5336-2DD0-89ACF17E6A4F}"/>
              </a:ext>
            </a:extLst>
          </p:cNvPr>
          <p:cNvSpPr/>
          <p:nvPr/>
        </p:nvSpPr>
        <p:spPr>
          <a:xfrm>
            <a:off x="4526280" y="4718304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186</a:t>
            </a:r>
            <a:endParaRPr lang="en-US" sz="1250" dirty="0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12545562-880D-BCAD-F85D-568883A3B920}"/>
              </a:ext>
            </a:extLst>
          </p:cNvPr>
          <p:cNvSpPr/>
          <p:nvPr/>
        </p:nvSpPr>
        <p:spPr>
          <a:xfrm>
            <a:off x="822960" y="5340096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35611E99-09E6-FF51-48E0-ABD4197F9491}"/>
              </a:ext>
            </a:extLst>
          </p:cNvPr>
          <p:cNvSpPr/>
          <p:nvPr/>
        </p:nvSpPr>
        <p:spPr>
          <a:xfrm>
            <a:off x="1051560" y="5385816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25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7E61A8A-61D7-AC19-9DB1-6EDD9B36B3D0}"/>
              </a:ext>
            </a:extLst>
          </p:cNvPr>
          <p:cNvSpPr/>
          <p:nvPr/>
        </p:nvSpPr>
        <p:spPr>
          <a:xfrm>
            <a:off x="4526280" y="5385816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728</a:t>
            </a:r>
            <a:endParaRPr lang="en-US" sz="1250" dirty="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C335FEF3-BDE2-08DC-101F-79151AECC2BE}"/>
              </a:ext>
            </a:extLst>
          </p:cNvPr>
          <p:cNvSpPr/>
          <p:nvPr/>
        </p:nvSpPr>
        <p:spPr>
          <a:xfrm>
            <a:off x="6263640" y="16459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A3F94F5D-191C-9ED7-0E81-E84CDD14BC26}"/>
              </a:ext>
            </a:extLst>
          </p:cNvPr>
          <p:cNvSpPr/>
          <p:nvPr/>
        </p:nvSpPr>
        <p:spPr>
          <a:xfrm>
            <a:off x="653796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2 · 2012–14</a:t>
            </a:r>
            <a:endParaRPr lang="en-US" sz="170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4EEA225A-B6CB-502F-CCAB-72812D99986D}"/>
              </a:ext>
            </a:extLst>
          </p:cNvPr>
          <p:cNvSpPr/>
          <p:nvPr/>
        </p:nvSpPr>
        <p:spPr>
          <a:xfrm>
            <a:off x="6537960" y="221284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~1,500 children randomized to CogX dosages</a:t>
            </a:r>
            <a:endParaRPr lang="en-US" sz="1200" dirty="0"/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95676F12-9BD9-761E-7E0F-B869073EC97E}"/>
              </a:ext>
            </a:extLst>
          </p:cNvPr>
          <p:cNvSpPr/>
          <p:nvPr/>
        </p:nvSpPr>
        <p:spPr>
          <a:xfrm>
            <a:off x="6537960" y="2670048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3E12E069-9D68-BEEB-28F8-A2CEE6317221}"/>
              </a:ext>
            </a:extLst>
          </p:cNvPr>
          <p:cNvSpPr/>
          <p:nvPr/>
        </p:nvSpPr>
        <p:spPr>
          <a:xfrm>
            <a:off x="6766560" y="2715768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CogX · 12 months</a:t>
            </a:r>
            <a:endParaRPr lang="en-US" sz="125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E18BA694-CF4B-F72A-2E9D-8173EDFDD6AA}"/>
              </a:ext>
            </a:extLst>
          </p:cNvPr>
          <p:cNvSpPr/>
          <p:nvPr/>
        </p:nvSpPr>
        <p:spPr>
          <a:xfrm>
            <a:off x="10241280" y="2715768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150</a:t>
            </a:r>
            <a:endParaRPr lang="en-US" sz="1250" dirty="0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A4E6DF4B-BE4F-888A-363D-A9FD62A0AFAB}"/>
              </a:ext>
            </a:extLst>
          </p:cNvPr>
          <p:cNvSpPr/>
          <p:nvPr/>
        </p:nvSpPr>
        <p:spPr>
          <a:xfrm>
            <a:off x="6537960" y="3337560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E0702D92-08C6-4146-7D50-58B9B97D4DC1}"/>
              </a:ext>
            </a:extLst>
          </p:cNvPr>
          <p:cNvSpPr/>
          <p:nvPr/>
        </p:nvSpPr>
        <p:spPr>
          <a:xfrm>
            <a:off x="6766560" y="33832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CogX · 9 months</a:t>
            </a:r>
            <a:endParaRPr lang="en-US" sz="125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D2F531CD-2401-8C5F-EFD7-47909150CA7A}"/>
              </a:ext>
            </a:extLst>
          </p:cNvPr>
          <p:cNvSpPr/>
          <p:nvPr/>
        </p:nvSpPr>
        <p:spPr>
          <a:xfrm>
            <a:off x="10241280" y="3383280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150</a:t>
            </a:r>
            <a:endParaRPr lang="en-US" sz="1250" dirty="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3986009A-7827-0813-A86B-388788E613A4}"/>
              </a:ext>
            </a:extLst>
          </p:cNvPr>
          <p:cNvSpPr/>
          <p:nvPr/>
        </p:nvSpPr>
        <p:spPr>
          <a:xfrm>
            <a:off x="6537960" y="4005072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FB7B57AC-3F3F-B266-3380-C92C0AAAD76C}"/>
              </a:ext>
            </a:extLst>
          </p:cNvPr>
          <p:cNvSpPr/>
          <p:nvPr/>
        </p:nvSpPr>
        <p:spPr>
          <a:xfrm>
            <a:off x="6766560" y="4050792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KinderPrep · 2-month summer</a:t>
            </a:r>
            <a:endParaRPr lang="en-US" sz="125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DECE1D7D-0E71-5706-DADC-3706F3A09A17}"/>
              </a:ext>
            </a:extLst>
          </p:cNvPr>
          <p:cNvSpPr/>
          <p:nvPr/>
        </p:nvSpPr>
        <p:spPr>
          <a:xfrm>
            <a:off x="10241280" y="4050792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150</a:t>
            </a:r>
            <a:endParaRPr lang="en-US" sz="1250" dirty="0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F4E2DA0E-5543-AD3A-BB8E-3C8A3A9AD00D}"/>
              </a:ext>
            </a:extLst>
          </p:cNvPr>
          <p:cNvSpPr/>
          <p:nvPr/>
        </p:nvSpPr>
        <p:spPr>
          <a:xfrm>
            <a:off x="6537960" y="4672584"/>
            <a:ext cx="4937760" cy="548640"/>
          </a:xfrm>
          <a:prstGeom prst="roundRect">
            <a:avLst>
              <a:gd name="adj" fmla="val 1000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034BA3BC-0D14-5C16-41AE-F0B81A332A0D}"/>
              </a:ext>
            </a:extLst>
          </p:cNvPr>
          <p:cNvSpPr/>
          <p:nvPr/>
        </p:nvSpPr>
        <p:spPr>
          <a:xfrm>
            <a:off x="6766560" y="4718304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</a:t>
            </a:r>
            <a:endParaRPr lang="en-US" sz="1250" dirty="0"/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CB077E90-0211-714F-09F1-B20AB423F6DC}"/>
              </a:ext>
            </a:extLst>
          </p:cNvPr>
          <p:cNvSpPr/>
          <p:nvPr/>
        </p:nvSpPr>
        <p:spPr>
          <a:xfrm>
            <a:off x="10241280" y="4718304"/>
            <a:ext cx="1051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1,054</a:t>
            </a:r>
            <a:endParaRPr lang="en-US" sz="1250" dirty="0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376F43A8-EE38-A349-1F0C-84F53638180B}"/>
              </a:ext>
            </a:extLst>
          </p:cNvPr>
          <p:cNvSpPr/>
          <p:nvPr/>
        </p:nvSpPr>
        <p:spPr>
          <a:xfrm>
            <a:off x="548640" y="645566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Academy incentives paid in cash or in college scholarship funds — an experiment inside the experiment. CogX overlays the Parent Academy, treating each component of the production function.</a:t>
            </a:r>
            <a:endParaRPr lang="en-US" sz="950" dirty="0"/>
          </a:p>
        </p:txBody>
      </p:sp>
    </p:spTree>
    <p:extLst>
      <p:ext uri="{BB962C8B-B14F-4D97-AF65-F5344CB8AC3E}">
        <p14:creationId xmlns:p14="http://schemas.microsoft.com/office/powerpoint/2010/main" val="3707277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MEASUREMENT SPINE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measured, and when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2763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cadence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03504" y="2148840"/>
            <a:ext cx="237744" cy="237744"/>
          </a:xfrm>
          <a:prstGeom prst="ellipse">
            <a:avLst/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704088" y="2386584"/>
            <a:ext cx="32004" cy="603504"/>
          </a:xfrm>
          <a:prstGeom prst="rect">
            <a:avLst/>
          </a:prstGeom>
          <a:solidFill>
            <a:srgbClr val="DDD5C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1005840" y="206654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Pre-assessment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05840" y="2359152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 intake: cognitive + non-cognitive baseline for every child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03504" y="2971800"/>
            <a:ext cx="237744" cy="237744"/>
          </a:xfrm>
          <a:prstGeom prst="ellipse">
            <a:avLst/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Shape 8"/>
          <p:cNvSpPr/>
          <p:nvPr/>
        </p:nvSpPr>
        <p:spPr>
          <a:xfrm>
            <a:off x="704088" y="3209544"/>
            <a:ext cx="32004" cy="603504"/>
          </a:xfrm>
          <a:prstGeom prst="rect">
            <a:avLst/>
          </a:prstGeom>
          <a:solidFill>
            <a:srgbClr val="DDD5C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1005840" y="288950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Mid-year assessment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05840" y="3182112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battery, mid-program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03504" y="3794760"/>
            <a:ext cx="237744" cy="237744"/>
          </a:xfrm>
          <a:prstGeom prst="ellipse">
            <a:avLst/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Shape 12"/>
          <p:cNvSpPr/>
          <p:nvPr/>
        </p:nvSpPr>
        <p:spPr>
          <a:xfrm>
            <a:off x="704088" y="4032504"/>
            <a:ext cx="32004" cy="603504"/>
          </a:xfrm>
          <a:prstGeom prst="rect">
            <a:avLst/>
          </a:prstGeom>
          <a:solidFill>
            <a:srgbClr val="DDD5C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Text 13"/>
          <p:cNvSpPr/>
          <p:nvPr/>
        </p:nvSpPr>
        <p:spPr>
          <a:xfrm>
            <a:off x="1005840" y="371246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Post-assessment (June)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05840" y="4005072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End-of-program skills; the treatment-effect anchor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03504" y="4617720"/>
            <a:ext cx="237744" cy="237744"/>
          </a:xfrm>
          <a:prstGeom prst="ellipse">
            <a:avLst/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704088" y="4855464"/>
            <a:ext cx="32004" cy="603504"/>
          </a:xfrm>
          <a:prstGeom prst="rect">
            <a:avLst/>
          </a:prstGeom>
          <a:solidFill>
            <a:srgbClr val="DDD5C8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Text 17"/>
          <p:cNvSpPr/>
          <p:nvPr/>
        </p:nvSpPr>
        <p:spPr>
          <a:xfrm>
            <a:off x="1005840" y="453542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follow-ups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05840" y="4828032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 elementary and middle school, with district records: grades, discipline, attendance, classrooms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603504" y="5440680"/>
            <a:ext cx="237744" cy="237744"/>
          </a:xfrm>
          <a:prstGeom prst="ellipse">
            <a:avLst/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2" name="Text 20"/>
          <p:cNvSpPr/>
          <p:nvPr/>
        </p:nvSpPr>
        <p:spPr>
          <a:xfrm>
            <a:off x="1005840" y="535838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Adulthood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005840" y="5650992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Arnold Ventures tracking: graduation, college, labor markets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263640" y="1627632"/>
            <a:ext cx="5486400" cy="2084832"/>
          </a:xfrm>
          <a:prstGeom prst="roundRect">
            <a:avLst>
              <a:gd name="adj" fmla="val 3509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3"/>
          <p:cNvSpPr/>
          <p:nvPr/>
        </p:nvSpPr>
        <p:spPr>
          <a:xfrm>
            <a:off x="6510528" y="1773936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Cognitive battery (normed)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6510528" y="2157984"/>
            <a:ext cx="5029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PPVT — Peabody Picture Vocabulary Test (receptive vocabulary)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Woodcock-Johnson III: Letter-Word Identification, Spelling, Applied Problems, Quantitative Concepts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263640" y="3913632"/>
            <a:ext cx="5486400" cy="2212848"/>
          </a:xfrm>
          <a:prstGeom prst="roundRect">
            <a:avLst>
              <a:gd name="adj" fmla="val 3306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Text 26"/>
          <p:cNvSpPr/>
          <p:nvPr/>
        </p:nvSpPr>
        <p:spPr>
          <a:xfrm>
            <a:off x="6510528" y="4059936"/>
            <a:ext cx="5029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Non-cognitive &amp; behavioral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6510528" y="4443984"/>
            <a:ext cx="50292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function: inhibitory control (spatial conflict), operation span; PSRA self-regulation assessment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Incentivized behavioral-economics experiments — 50+ studies on the platform: patience, sharing, cheating, discrimination, competitiveness</a:t>
            </a:r>
            <a:endParaRPr lang="en-US" sz="1150" dirty="0"/>
          </a:p>
          <a:p>
            <a:pPr marL="342900" indent="-342900">
              <a:buSzPct val="100000"/>
              <a:buChar char="•"/>
            </a:pPr>
            <a:r>
              <a:rPr lang="en-US" sz="11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 layers: parental beliefs &amp; time diaries, classroom peers, EEG brain activity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9DB03-5259-0347-E2F1-658339287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1"/>
            <a:ext cx="8229600" cy="1020763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/>
              <a:t>COGNITIVE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Letter-Word/Receptive Vocabulary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3B53772F-17CB-BFF1-1412-DFE91DA8D43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1" y="1689101"/>
            <a:ext cx="8418513" cy="3679825"/>
          </a:xfrm>
        </p:spPr>
        <p:txBody>
          <a:bodyPr/>
          <a:lstStyle/>
          <a:p>
            <a:r>
              <a:rPr lang="en-US" altLang="en-US"/>
              <a:t>In this part, each child was asked to name letters out loud from a list. </a:t>
            </a:r>
          </a:p>
          <a:p>
            <a:r>
              <a:rPr lang="en-US" altLang="en-US"/>
              <a:t>“What letter/word is this?” – Letter-word</a:t>
            </a:r>
          </a:p>
          <a:p>
            <a:endParaRPr lang="en-US" altLang="en-US"/>
          </a:p>
        </p:txBody>
      </p:sp>
      <p:pic>
        <p:nvPicPr>
          <p:cNvPr id="17412" name="Picture 3" descr="Screen shot 2010-11-03 at 2.58.20 PM.png">
            <a:extLst>
              <a:ext uri="{FF2B5EF4-FFF2-40B4-BE49-F238E27FC236}">
                <a16:creationId xmlns:a16="http://schemas.microsoft.com/office/drawing/2014/main" id="{6BA67BC1-48FE-5149-086B-06C4A3180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8" y="4030663"/>
            <a:ext cx="3478212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1CB92-475F-B843-E5F7-ADFC62DCC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06400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/>
              <a:t>COGNITIVE</a:t>
            </a:r>
            <a:br>
              <a:rPr lang="en-US" dirty="0"/>
            </a:br>
            <a:r>
              <a:rPr lang="en-US" dirty="0"/>
              <a:t>Spelling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CB2DB18A-D0DE-2EAB-66D8-F523EF1126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74814"/>
            <a:ext cx="8229600" cy="3679825"/>
          </a:xfrm>
        </p:spPr>
        <p:txBody>
          <a:bodyPr/>
          <a:lstStyle/>
          <a:p>
            <a:r>
              <a:rPr lang="en-US" altLang="en-US"/>
              <a:t>In this part, each child was asked to draw shapes and letters. </a:t>
            </a:r>
          </a:p>
          <a:p>
            <a:r>
              <a:rPr lang="en-US" altLang="en-US"/>
              <a:t>“Can you draw a line like this one”?</a:t>
            </a:r>
          </a:p>
          <a:p>
            <a:r>
              <a:rPr lang="en-US" altLang="en-US"/>
              <a:t>Can you write the Letter “A”?</a:t>
            </a:r>
          </a:p>
        </p:txBody>
      </p:sp>
      <p:pic>
        <p:nvPicPr>
          <p:cNvPr id="18436" name="Picture 4" descr="Screen shot 2010-11-03 at 2.59.44 PM.png">
            <a:extLst>
              <a:ext uri="{FF2B5EF4-FFF2-40B4-BE49-F238E27FC236}">
                <a16:creationId xmlns:a16="http://schemas.microsoft.com/office/drawing/2014/main" id="{B7A356F0-7F67-0E2B-9A4F-B5D9FA024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4024313"/>
            <a:ext cx="4527550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B26D-E4B2-EB3C-81BF-8DB67C7CD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138" y="307975"/>
            <a:ext cx="8666162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/>
              <a:t>COGNITIVE</a:t>
            </a:r>
            <a:br>
              <a:rPr lang="en-US" dirty="0"/>
            </a:br>
            <a:r>
              <a:rPr lang="en-US" dirty="0"/>
              <a:t>Applied Probs. / </a:t>
            </a:r>
            <a:r>
              <a:rPr lang="en-US" dirty="0" err="1"/>
              <a:t>Quant.Concepts</a:t>
            </a:r>
            <a:endParaRPr lang="en-US" dirty="0"/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5AEDBADD-FDA6-3372-8A2F-F8CA4ADEE9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590676"/>
            <a:ext cx="8229600" cy="3679825"/>
          </a:xfrm>
        </p:spPr>
        <p:txBody>
          <a:bodyPr/>
          <a:lstStyle/>
          <a:p>
            <a:r>
              <a:rPr lang="en-US" altLang="en-US"/>
              <a:t>In this part, each child was asked to count, solve problems, and identify shapes. </a:t>
            </a:r>
          </a:p>
          <a:p>
            <a:r>
              <a:rPr lang="en-US" altLang="en-US"/>
              <a:t>“What shape is this?” “How many dogs are in this picture?”</a:t>
            </a:r>
          </a:p>
        </p:txBody>
      </p:sp>
      <p:pic>
        <p:nvPicPr>
          <p:cNvPr id="19460" name="Picture 5" descr="Screen shot 2010-11-03 at 3.02.21 PM.png">
            <a:extLst>
              <a:ext uri="{FF2B5EF4-FFF2-40B4-BE49-F238E27FC236}">
                <a16:creationId xmlns:a16="http://schemas.microsoft.com/office/drawing/2014/main" id="{F3C66212-DB77-D6D4-EAF6-E502561B9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6" y="4006851"/>
            <a:ext cx="25749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D656E11-9E22-5FFB-AD56-F24F657B11AA}"/>
              </a:ext>
            </a:extLst>
          </p:cNvPr>
          <p:cNvSpPr/>
          <p:nvPr/>
        </p:nvSpPr>
        <p:spPr>
          <a:xfrm>
            <a:off x="4184650" y="4541838"/>
            <a:ext cx="1441450" cy="1458912"/>
          </a:xfrm>
          <a:prstGeom prst="rect">
            <a:avLst/>
          </a:prstGeom>
          <a:noFill/>
          <a:ln w="1905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9462" name="Picture 7" descr="Screen shot 2010-11-03 at 3.00.54 PM.png">
            <a:extLst>
              <a:ext uri="{FF2B5EF4-FFF2-40B4-BE49-F238E27FC236}">
                <a16:creationId xmlns:a16="http://schemas.microsoft.com/office/drawing/2014/main" id="{DFEAE45D-5F6D-FD3D-202E-263874B27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76" y="3943351"/>
            <a:ext cx="2257425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137B-B2F7-40FB-01F9-E080586B8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275" y="287338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/>
              <a:t>NON-COGNITIVE</a:t>
            </a:r>
            <a:br>
              <a:rPr lang="en-US" dirty="0"/>
            </a:br>
            <a:r>
              <a:rPr lang="en-US" dirty="0"/>
              <a:t>Operation Span (Clancy 1)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0EE7E0A3-F318-E73A-C35A-8A297BD4DE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46276" y="1598614"/>
            <a:ext cx="4005263" cy="3679825"/>
          </a:xfrm>
        </p:spPr>
        <p:txBody>
          <a:bodyPr/>
          <a:lstStyle/>
          <a:p>
            <a:r>
              <a:rPr lang="en-US" altLang="en-US"/>
              <a:t>“What color is in this house”?</a:t>
            </a:r>
          </a:p>
        </p:txBody>
      </p:sp>
      <p:pic>
        <p:nvPicPr>
          <p:cNvPr id="20484" name="Picture 3" descr="Screen shot 2010-11-03 at 3.05.58 PM.png">
            <a:extLst>
              <a:ext uri="{FF2B5EF4-FFF2-40B4-BE49-F238E27FC236}">
                <a16:creationId xmlns:a16="http://schemas.microsoft.com/office/drawing/2014/main" id="{7B581156-2F74-563A-7EDB-F2289C58A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2700338"/>
            <a:ext cx="2281238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Content Placeholder 2">
            <a:extLst>
              <a:ext uri="{FF2B5EF4-FFF2-40B4-BE49-F238E27FC236}">
                <a16:creationId xmlns:a16="http://schemas.microsoft.com/office/drawing/2014/main" id="{C4424014-C6D6-B1A2-FCE1-0F9685F67ED5}"/>
              </a:ext>
            </a:extLst>
          </p:cNvPr>
          <p:cNvSpPr txBox="1">
            <a:spLocks/>
          </p:cNvSpPr>
          <p:nvPr/>
        </p:nvSpPr>
        <p:spPr bwMode="auto">
          <a:xfrm>
            <a:off x="6370638" y="1598614"/>
            <a:ext cx="4005262" cy="367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>
                <a:latin typeface="Calibri" panose="020F0502020204030204" pitchFamily="34" charset="0"/>
              </a:rPr>
              <a:t>“What color WAS in this house”?</a:t>
            </a:r>
          </a:p>
        </p:txBody>
      </p:sp>
      <p:pic>
        <p:nvPicPr>
          <p:cNvPr id="20486" name="Picture 5" descr="Screen shot 2010-11-03 at 3.08.04 PM.png">
            <a:extLst>
              <a:ext uri="{FF2B5EF4-FFF2-40B4-BE49-F238E27FC236}">
                <a16:creationId xmlns:a16="http://schemas.microsoft.com/office/drawing/2014/main" id="{E6E38884-4DF0-43B3-7448-26F830175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413" y="2700338"/>
            <a:ext cx="2132012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02920" y="292608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RESULTS · THE EVIDENCE</a:t>
            </a:r>
            <a:endParaRPr lang="en-US" sz="2800" dirty="0"/>
          </a:p>
        </p:txBody>
      </p:sp>
      <p:sp>
        <p:nvSpPr>
          <p:cNvPr id="3" name="Text 1"/>
          <p:cNvSpPr txBox="1"/>
          <p:nvPr/>
        </p:nvSpPr>
        <p:spPr>
          <a:xfrm>
            <a:off x="502920" y="566928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700" dirty="0"/>
          </a:p>
        </p:txBody>
      </p:sp>
      <p:sp>
        <p:nvSpPr>
          <p:cNvPr id="4" name="Text 2"/>
          <p:cNvSpPr txBox="1"/>
          <p:nvPr/>
        </p:nvSpPr>
        <p:spPr>
          <a:xfrm>
            <a:off x="502920" y="148132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</a:t>
            </a: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effects by arm and timing</a:t>
            </a:r>
            <a:endParaRPr lang="en-US" sz="1500" dirty="0"/>
          </a:p>
        </p:txBody>
      </p:sp>
      <p:pic>
        <p:nvPicPr>
          <p:cNvPr id="6" name="Image 0" descr="panel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828800"/>
            <a:ext cx="5486400" cy="4160520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502920" y="6053328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50" dirty="0"/>
          </a:p>
        </p:txBody>
      </p:sp>
      <p:sp>
        <p:nvSpPr>
          <p:cNvPr id="9" name="Text 5"/>
          <p:cNvSpPr txBox="1"/>
          <p:nvPr/>
        </p:nvSpPr>
        <p:spPr>
          <a:xfrm>
            <a:off x="411480" y="6228563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E62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Fryer, Levitt, List &amp; Samek (2020), “Introducing CogX: A New Preschool Education Program Combining Parent and Child Interventions.”  ITT estimates, full sample (Table B4); whiskers are 95% CIs.  ** p&lt;0.05, *** p&lt;0.01.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381001" y="741392"/>
            <a:ext cx="3955876" cy="1616203"/>
          </a:xfrm>
        </p:spPr>
        <p:txBody>
          <a:bodyPr anchor="b">
            <a:normAutofit fontScale="9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3600" b="1" dirty="0"/>
              <a:t>This Research Road</a:t>
            </a: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br>
              <a:rPr lang="en-US" altLang="en-US" sz="2000" dirty="0"/>
            </a:br>
            <a:r>
              <a:rPr lang="en-US" altLang="en-US" sz="2700" dirty="0"/>
              <a:t>All started with a plea for help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9606" y="2533476"/>
            <a:ext cx="3447271" cy="3447832"/>
          </a:xfrm>
        </p:spPr>
        <p:txBody>
          <a:bodyPr anchor="t">
            <a:normAutofit/>
          </a:bodyPr>
          <a:lstStyle/>
          <a:p>
            <a:pPr marL="0" indent="0">
              <a:buNone/>
              <a:defRPr/>
            </a:pPr>
            <a:r>
              <a:rPr lang="en-US" sz="2000"/>
              <a:t> </a:t>
            </a:r>
          </a:p>
          <a:p>
            <a:pPr marL="0" indent="0">
              <a:buNone/>
              <a:defRPr/>
            </a:pPr>
            <a:endParaRPr lang="en-US" sz="2000"/>
          </a:p>
          <a:p>
            <a:pPr marL="0" indent="0">
              <a:buNone/>
              <a:defRPr/>
            </a:pPr>
            <a:endParaRPr lang="en-US" sz="2000"/>
          </a:p>
          <a:p>
            <a:pPr>
              <a:defRPr/>
            </a:pPr>
            <a:endParaRPr lang="en-US" sz="2000"/>
          </a:p>
          <a:p>
            <a:pPr>
              <a:defRPr/>
            </a:pPr>
            <a:endParaRPr lang="en-US" sz="2000"/>
          </a:p>
          <a:p>
            <a:pPr>
              <a:defRPr/>
            </a:pPr>
            <a:endParaRPr lang="en-US" sz="2000"/>
          </a:p>
          <a:p>
            <a:pPr>
              <a:defRPr/>
            </a:pPr>
            <a:endParaRPr lang="en-US" sz="2000"/>
          </a:p>
        </p:txBody>
      </p:sp>
      <p:pic>
        <p:nvPicPr>
          <p:cNvPr id="112644" name="Picture 112643" descr="Finish line">
            <a:extLst>
              <a:ext uri="{FF2B5EF4-FFF2-40B4-BE49-F238E27FC236}">
                <a16:creationId xmlns:a16="http://schemas.microsoft.com/office/drawing/2014/main" id="{646044F4-E0FB-7C0A-8070-1F7A3E4327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478" r="10129"/>
          <a:stretch>
            <a:fillRect/>
          </a:stretch>
        </p:blipFill>
        <p:spPr>
          <a:xfrm>
            <a:off x="5089223" y="10"/>
            <a:ext cx="708769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7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DC78E-2046-D610-F1AC-33F17BB0D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EECFB61D-2663-0088-4382-FA99B5E4C5B2}"/>
              </a:ext>
            </a:extLst>
          </p:cNvPr>
          <p:cNvSpPr txBox="1"/>
          <p:nvPr/>
        </p:nvSpPr>
        <p:spPr>
          <a:xfrm>
            <a:off x="502920" y="292608"/>
            <a:ext cx="7772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RESULTS · THE EVIDENCE</a:t>
            </a:r>
            <a:endParaRPr lang="en-US" sz="28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43E385F-B323-3DA4-E0FD-0D11E3D5BF31}"/>
              </a:ext>
            </a:extLst>
          </p:cNvPr>
          <p:cNvSpPr txBox="1"/>
          <p:nvPr/>
        </p:nvSpPr>
        <p:spPr>
          <a:xfrm>
            <a:off x="502920" y="566928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7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94F361E-3A0D-3C97-CAAC-5CD5FB97CCB7}"/>
              </a:ext>
            </a:extLst>
          </p:cNvPr>
          <p:cNvSpPr txBox="1"/>
          <p:nvPr/>
        </p:nvSpPr>
        <p:spPr>
          <a:xfrm>
            <a:off x="502920" y="148132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· </a:t>
            </a: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effects by arm and timing</a:t>
            </a:r>
            <a:endParaRPr lang="en-US" sz="15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0E0F30C4-ED1B-8044-8C5B-0F8595D9C11A}"/>
              </a:ext>
            </a:extLst>
          </p:cNvPr>
          <p:cNvSpPr txBox="1"/>
          <p:nvPr/>
        </p:nvSpPr>
        <p:spPr>
          <a:xfrm>
            <a:off x="6355080" y="148132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· </a:t>
            </a:r>
            <a:r>
              <a:rPr lang="en-US" sz="1500" b="1" dirty="0">
                <a:solidFill>
                  <a:srgbClr val="2B23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vs. non-cognitive, end of program</a:t>
            </a:r>
            <a:endParaRPr lang="en-US" sz="1500" dirty="0"/>
          </a:p>
        </p:txBody>
      </p:sp>
      <p:pic>
        <p:nvPicPr>
          <p:cNvPr id="6" name="Image 0" descr="panelA.png">
            <a:extLst>
              <a:ext uri="{FF2B5EF4-FFF2-40B4-BE49-F238E27FC236}">
                <a16:creationId xmlns:a16="http://schemas.microsoft.com/office/drawing/2014/main" id="{6DF6EA8B-204A-716B-87F5-0EB9A21B9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828800"/>
            <a:ext cx="5486400" cy="4160520"/>
          </a:xfrm>
          <a:prstGeom prst="rect">
            <a:avLst/>
          </a:prstGeom>
        </p:spPr>
      </p:pic>
      <p:pic>
        <p:nvPicPr>
          <p:cNvPr id="7" name="Image 1" descr="panelB.png">
            <a:extLst>
              <a:ext uri="{FF2B5EF4-FFF2-40B4-BE49-F238E27FC236}">
                <a16:creationId xmlns:a16="http://schemas.microsoft.com/office/drawing/2014/main" id="{0E8DD64E-0056-A355-EE92-3B3391FA8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828800"/>
            <a:ext cx="5486400" cy="4160520"/>
          </a:xfrm>
          <a:prstGeom prst="rect">
            <a:avLst/>
          </a:prstGeom>
        </p:spPr>
      </p:pic>
      <p:sp>
        <p:nvSpPr>
          <p:cNvPr id="8" name="Text 4">
            <a:extLst>
              <a:ext uri="{FF2B5EF4-FFF2-40B4-BE49-F238E27FC236}">
                <a16:creationId xmlns:a16="http://schemas.microsoft.com/office/drawing/2014/main" id="{493DA1E8-AAB8-8DA6-E73A-183B8298F7DE}"/>
              </a:ext>
            </a:extLst>
          </p:cNvPr>
          <p:cNvSpPr txBox="1"/>
          <p:nvPr/>
        </p:nvSpPr>
        <p:spPr>
          <a:xfrm>
            <a:off x="502920" y="6053328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5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0DC18E77-0AE0-E7B0-4D82-DDD7628C9D9B}"/>
              </a:ext>
            </a:extLst>
          </p:cNvPr>
          <p:cNvSpPr txBox="1"/>
          <p:nvPr/>
        </p:nvSpPr>
        <p:spPr>
          <a:xfrm>
            <a:off x="411480" y="6228563"/>
            <a:ext cx="11155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E62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Fryer, Levitt, List &amp; Samek (2020), “Introducing CogX: A New Preschool Education Program Combining Parent and Child Interventions.”  ITT estimates, full sample (Table B4); whiskers are 95% CIs.  ** p&lt;0.05, *** p&lt;0.01.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39363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169F4-9DFF-2B2C-1C05-F863A0073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C816B5B-F676-79A2-2EA0-3CC3D5D65058}"/>
              </a:ext>
            </a:extLst>
          </p:cNvPr>
          <p:cNvSpPr txBox="1"/>
          <p:nvPr/>
        </p:nvSpPr>
        <p:spPr>
          <a:xfrm>
            <a:off x="59436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RESULTS · THE EVIDENCE</a:t>
            </a:r>
            <a:endParaRPr lang="en-US" sz="12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DB05BC9-0125-543B-387E-ECFF0A5621D1}"/>
              </a:ext>
            </a:extLst>
          </p:cNvPr>
          <p:cNvSpPr txBox="1"/>
          <p:nvPr/>
        </p:nvSpPr>
        <p:spPr>
          <a:xfrm>
            <a:off x="594360" y="658368"/>
            <a:ext cx="10972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8000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Parent Academy moved skills — just not for everyone</a:t>
            </a:r>
            <a:endParaRPr lang="en-US" sz="27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E5F148E-A489-8DF8-BF11-5981C5467A13}"/>
              </a:ext>
            </a:extLst>
          </p:cNvPr>
          <p:cNvSpPr/>
          <p:nvPr/>
        </p:nvSpPr>
        <p:spPr>
          <a:xfrm>
            <a:off x="9646920" y="457200"/>
            <a:ext cx="201168" cy="201168"/>
          </a:xfrm>
          <a:prstGeom prst="rect">
            <a:avLst/>
          </a:prstGeom>
          <a:solidFill>
            <a:srgbClr val="8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E0364F7-CB34-587D-7656-1CCFCFBAA980}"/>
              </a:ext>
            </a:extLst>
          </p:cNvPr>
          <p:cNvSpPr txBox="1"/>
          <p:nvPr/>
        </p:nvSpPr>
        <p:spPr>
          <a:xfrm>
            <a:off x="9893808" y="411480"/>
            <a:ext cx="914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</a:t>
            </a:r>
            <a:endParaRPr lang="en-US" sz="1100" dirty="0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2FCE1AA3-4616-4DEC-1ACE-D5E4208D1AD8}"/>
              </a:ext>
            </a:extLst>
          </p:cNvPr>
          <p:cNvSpPr/>
          <p:nvPr/>
        </p:nvSpPr>
        <p:spPr>
          <a:xfrm>
            <a:off x="10835640" y="457200"/>
            <a:ext cx="201168" cy="201168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21D70DB4-51EB-C043-7CB0-F0F1F1A79240}"/>
              </a:ext>
            </a:extLst>
          </p:cNvPr>
          <p:cNvSpPr txBox="1"/>
          <p:nvPr/>
        </p:nvSpPr>
        <p:spPr>
          <a:xfrm>
            <a:off x="11082528" y="411480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Non-cognitive</a:t>
            </a:r>
            <a:endParaRPr lang="en-US" sz="11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1D04AC87-131E-A16F-F3CC-9FB26EC6A1D7}"/>
              </a:ext>
            </a:extLst>
          </p:cNvPr>
          <p:cNvSpPr/>
          <p:nvPr/>
        </p:nvSpPr>
        <p:spPr>
          <a:xfrm>
            <a:off x="594360" y="1417320"/>
            <a:ext cx="4160520" cy="4526280"/>
          </a:xfrm>
          <a:prstGeom prst="roundRect">
            <a:avLst>
              <a:gd name="adj" fmla="val 1319"/>
            </a:avLst>
          </a:prstGeom>
          <a:solidFill>
            <a:srgbClr val="FFFFFF"/>
          </a:solidFill>
          <a:ln w="9525">
            <a:solidFill>
              <a:srgbClr val="EDE7DA"/>
            </a:solidFill>
            <a:prstDash val="solid"/>
          </a:ln>
          <a:effectLst>
            <a:outerShdw blurRad="76200" dist="25400" dir="5400000" algn="bl" rotWithShape="0">
              <a:srgbClr val="9A8F76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AB14AA3E-6C21-BC9A-0B75-63679A7F77BE}"/>
              </a:ext>
            </a:extLst>
          </p:cNvPr>
          <p:cNvSpPr txBox="1"/>
          <p:nvPr/>
        </p:nvSpPr>
        <p:spPr>
          <a:xfrm>
            <a:off x="868680" y="1581912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33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program moves</a:t>
            </a:r>
            <a:endParaRPr lang="en-US" sz="15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7367CCA5-0BF6-5D4E-7D9C-FB4B71820579}"/>
              </a:ext>
            </a:extLst>
          </p:cNvPr>
          <p:cNvSpPr/>
          <p:nvPr/>
        </p:nvSpPr>
        <p:spPr>
          <a:xfrm>
            <a:off x="1417320" y="4937760"/>
            <a:ext cx="3063240" cy="0"/>
          </a:xfrm>
          <a:prstGeom prst="line">
            <a:avLst/>
          </a:prstGeom>
          <a:noFill/>
          <a:ln w="9525">
            <a:solidFill>
              <a:srgbClr val="E4DD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3210A285-5C56-19FB-1C2A-3F41B4FB0204}"/>
              </a:ext>
            </a:extLst>
          </p:cNvPr>
          <p:cNvSpPr txBox="1"/>
          <p:nvPr/>
        </p:nvSpPr>
        <p:spPr>
          <a:xfrm>
            <a:off x="850392" y="4837176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-0.2</a:t>
            </a:r>
            <a:endParaRPr lang="en-US" sz="900" dirty="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946C858-AEF7-1070-39A2-D504131A31CE}"/>
              </a:ext>
            </a:extLst>
          </p:cNvPr>
          <p:cNvSpPr/>
          <p:nvPr/>
        </p:nvSpPr>
        <p:spPr>
          <a:xfrm>
            <a:off x="1417320" y="4193177"/>
            <a:ext cx="3063240" cy="0"/>
          </a:xfrm>
          <a:prstGeom prst="line">
            <a:avLst/>
          </a:prstGeom>
          <a:noFill/>
          <a:ln w="15875">
            <a:solidFill>
              <a:srgbClr val="B9B2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A6C615AE-66A9-E455-6D12-474314943069}"/>
              </a:ext>
            </a:extLst>
          </p:cNvPr>
          <p:cNvSpPr txBox="1"/>
          <p:nvPr/>
        </p:nvSpPr>
        <p:spPr>
          <a:xfrm>
            <a:off x="850392" y="4092593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</a:t>
            </a:r>
            <a:endParaRPr lang="en-US" sz="900" dirty="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EAE925DC-5DBA-C4C0-B83D-B732F30F7051}"/>
              </a:ext>
            </a:extLst>
          </p:cNvPr>
          <p:cNvSpPr/>
          <p:nvPr/>
        </p:nvSpPr>
        <p:spPr>
          <a:xfrm>
            <a:off x="1417320" y="3448594"/>
            <a:ext cx="3063240" cy="0"/>
          </a:xfrm>
          <a:prstGeom prst="line">
            <a:avLst/>
          </a:prstGeom>
          <a:noFill/>
          <a:ln w="9525">
            <a:solidFill>
              <a:srgbClr val="E4DD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31FC597C-98E0-918B-5F63-A8C9C6F6355C}"/>
              </a:ext>
            </a:extLst>
          </p:cNvPr>
          <p:cNvSpPr txBox="1"/>
          <p:nvPr/>
        </p:nvSpPr>
        <p:spPr>
          <a:xfrm>
            <a:off x="850392" y="334801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</a:t>
            </a:r>
            <a:endParaRPr lang="en-US" sz="9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51545F7A-83A6-8519-B965-C4F6560DDAEA}"/>
              </a:ext>
            </a:extLst>
          </p:cNvPr>
          <p:cNvSpPr/>
          <p:nvPr/>
        </p:nvSpPr>
        <p:spPr>
          <a:xfrm>
            <a:off x="1417320" y="2704011"/>
            <a:ext cx="3063240" cy="0"/>
          </a:xfrm>
          <a:prstGeom prst="line">
            <a:avLst/>
          </a:prstGeom>
          <a:noFill/>
          <a:ln w="9525">
            <a:solidFill>
              <a:srgbClr val="E4DD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53F0DBDB-7A0D-EA65-681E-294B6F6CB0A8}"/>
              </a:ext>
            </a:extLst>
          </p:cNvPr>
          <p:cNvSpPr txBox="1"/>
          <p:nvPr/>
        </p:nvSpPr>
        <p:spPr>
          <a:xfrm>
            <a:off x="850392" y="2603427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</a:t>
            </a:r>
            <a:endParaRPr lang="en-US" sz="9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4654D267-7B08-DBDA-8047-77D16C707946}"/>
              </a:ext>
            </a:extLst>
          </p:cNvPr>
          <p:cNvSpPr txBox="1"/>
          <p:nvPr/>
        </p:nvSpPr>
        <p:spPr>
          <a:xfrm>
            <a:off x="850392" y="2020824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6B65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</a:t>
            </a:r>
            <a:endParaRPr lang="en-US" sz="1100" dirty="0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93312047-E4CA-0F28-58EF-9DB9A67B8D23}"/>
              </a:ext>
            </a:extLst>
          </p:cNvPr>
          <p:cNvSpPr/>
          <p:nvPr/>
        </p:nvSpPr>
        <p:spPr>
          <a:xfrm>
            <a:off x="1899666" y="3705475"/>
            <a:ext cx="566928" cy="487702"/>
          </a:xfrm>
          <a:prstGeom prst="rect">
            <a:avLst/>
          </a:prstGeom>
          <a:solidFill>
            <a:srgbClr val="8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6BF4AE3C-1267-4603-3704-3BE6A47E0029}"/>
              </a:ext>
            </a:extLst>
          </p:cNvPr>
          <p:cNvSpPr/>
          <p:nvPr/>
        </p:nvSpPr>
        <p:spPr>
          <a:xfrm>
            <a:off x="2183130" y="2983081"/>
            <a:ext cx="0" cy="1444789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34FCFEC8-4079-3355-BB34-2602A01A011C}"/>
              </a:ext>
            </a:extLst>
          </p:cNvPr>
          <p:cNvSpPr/>
          <p:nvPr/>
        </p:nvSpPr>
        <p:spPr>
          <a:xfrm>
            <a:off x="2137410" y="2983081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F61C3892-E4E4-C0B8-7AD0-3E509FE9A4AC}"/>
              </a:ext>
            </a:extLst>
          </p:cNvPr>
          <p:cNvSpPr/>
          <p:nvPr/>
        </p:nvSpPr>
        <p:spPr>
          <a:xfrm>
            <a:off x="2137410" y="4427870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6A9D3BEE-03E4-7450-DB7F-2F7F18A9B0E3}"/>
              </a:ext>
            </a:extLst>
          </p:cNvPr>
          <p:cNvSpPr txBox="1"/>
          <p:nvPr/>
        </p:nvSpPr>
        <p:spPr>
          <a:xfrm>
            <a:off x="1680210" y="2763625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0.13</a:t>
            </a:r>
            <a:endParaRPr lang="en-US" sz="100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755CE16-2E61-66E0-1422-1D2EF528A54A}"/>
              </a:ext>
            </a:extLst>
          </p:cNvPr>
          <p:cNvSpPr txBox="1"/>
          <p:nvPr/>
        </p:nvSpPr>
        <p:spPr>
          <a:xfrm>
            <a:off x="1417320" y="5010912"/>
            <a:ext cx="15316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</a:t>
            </a:r>
            <a:endParaRPr lang="en-US" sz="1100" dirty="0"/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86D4B0E8-C8AF-566F-6161-D6325F31AA31}"/>
              </a:ext>
            </a:extLst>
          </p:cNvPr>
          <p:cNvSpPr/>
          <p:nvPr/>
        </p:nvSpPr>
        <p:spPr>
          <a:xfrm>
            <a:off x="3431286" y="3370413"/>
            <a:ext cx="566928" cy="822764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69956CA4-268A-1125-1D98-E5DAADDDD867}"/>
              </a:ext>
            </a:extLst>
          </p:cNvPr>
          <p:cNvSpPr/>
          <p:nvPr/>
        </p:nvSpPr>
        <p:spPr>
          <a:xfrm>
            <a:off x="3714750" y="2728285"/>
            <a:ext cx="0" cy="1284257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AC8B032D-E322-FF7C-2F59-51344F055A24}"/>
              </a:ext>
            </a:extLst>
          </p:cNvPr>
          <p:cNvSpPr/>
          <p:nvPr/>
        </p:nvSpPr>
        <p:spPr>
          <a:xfrm>
            <a:off x="3669030" y="2728285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A15DAEED-D363-BE6E-5D72-99DB73E6BA6B}"/>
              </a:ext>
            </a:extLst>
          </p:cNvPr>
          <p:cNvSpPr/>
          <p:nvPr/>
        </p:nvSpPr>
        <p:spPr>
          <a:xfrm>
            <a:off x="3669030" y="4012541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09C4FAD3-CCA0-990A-7659-C95DACA1AECC}"/>
              </a:ext>
            </a:extLst>
          </p:cNvPr>
          <p:cNvSpPr txBox="1"/>
          <p:nvPr/>
        </p:nvSpPr>
        <p:spPr>
          <a:xfrm>
            <a:off x="3211830" y="2508829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0.22**</a:t>
            </a:r>
            <a:endParaRPr lang="en-US" sz="10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32D9DE88-8FE0-AC74-994E-B2C959251079}"/>
              </a:ext>
            </a:extLst>
          </p:cNvPr>
          <p:cNvSpPr txBox="1"/>
          <p:nvPr/>
        </p:nvSpPr>
        <p:spPr>
          <a:xfrm>
            <a:off x="2948940" y="5010912"/>
            <a:ext cx="15316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Non-cognitive</a:t>
            </a:r>
            <a:endParaRPr lang="en-US" sz="1100" dirty="0"/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0F329228-415A-40E0-36EE-8D8229920104}"/>
              </a:ext>
            </a:extLst>
          </p:cNvPr>
          <p:cNvSpPr/>
          <p:nvPr/>
        </p:nvSpPr>
        <p:spPr>
          <a:xfrm>
            <a:off x="5029200" y="1417320"/>
            <a:ext cx="6565392" cy="4526280"/>
          </a:xfrm>
          <a:prstGeom prst="roundRect">
            <a:avLst>
              <a:gd name="adj" fmla="val 1212"/>
            </a:avLst>
          </a:prstGeom>
          <a:solidFill>
            <a:srgbClr val="FFFFFF"/>
          </a:solidFill>
          <a:ln w="9525">
            <a:solidFill>
              <a:srgbClr val="EDE7DA"/>
            </a:solidFill>
            <a:prstDash val="solid"/>
          </a:ln>
          <a:effectLst>
            <a:outerShdw blurRad="76200" dist="25400" dir="5400000" algn="bl" rotWithShape="0">
              <a:srgbClr val="9A8F76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C445A1BB-C932-FAA0-B78C-EA89C9402A87}"/>
              </a:ext>
            </a:extLst>
          </p:cNvPr>
          <p:cNvSpPr txBox="1"/>
          <p:nvPr/>
        </p:nvSpPr>
        <p:spPr>
          <a:xfrm>
            <a:off x="5303520" y="1581912"/>
            <a:ext cx="6016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33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 whom</a:t>
            </a:r>
            <a:endParaRPr lang="en-US" sz="1500" dirty="0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7875F177-07E8-C516-05EA-AFFDDCBD8D18}"/>
              </a:ext>
            </a:extLst>
          </p:cNvPr>
          <p:cNvSpPr/>
          <p:nvPr/>
        </p:nvSpPr>
        <p:spPr>
          <a:xfrm>
            <a:off x="5897880" y="4829175"/>
            <a:ext cx="5440680" cy="0"/>
          </a:xfrm>
          <a:prstGeom prst="line">
            <a:avLst/>
          </a:prstGeom>
          <a:noFill/>
          <a:ln w="9525">
            <a:solidFill>
              <a:srgbClr val="E4DD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D0D12B9A-73C1-D2A4-117C-3D31431D9BC0}"/>
              </a:ext>
            </a:extLst>
          </p:cNvPr>
          <p:cNvSpPr txBox="1"/>
          <p:nvPr/>
        </p:nvSpPr>
        <p:spPr>
          <a:xfrm>
            <a:off x="5330952" y="4728591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-0.6</a:t>
            </a:r>
            <a:endParaRPr lang="en-US" sz="900" dirty="0"/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E40C842D-7BCE-08FC-5A4F-496F05A58D53}"/>
              </a:ext>
            </a:extLst>
          </p:cNvPr>
          <p:cNvSpPr/>
          <p:nvPr/>
        </p:nvSpPr>
        <p:spPr>
          <a:xfrm>
            <a:off x="5897880" y="4177665"/>
            <a:ext cx="5440680" cy="0"/>
          </a:xfrm>
          <a:prstGeom prst="line">
            <a:avLst/>
          </a:prstGeom>
          <a:noFill/>
          <a:ln w="15875">
            <a:solidFill>
              <a:srgbClr val="B9B2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6C369DEA-A884-4690-BAC3-9246DF8402AF}"/>
              </a:ext>
            </a:extLst>
          </p:cNvPr>
          <p:cNvSpPr txBox="1"/>
          <p:nvPr/>
        </p:nvSpPr>
        <p:spPr>
          <a:xfrm>
            <a:off x="5330952" y="4077081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</a:t>
            </a:r>
            <a:endParaRPr lang="en-US" sz="900" dirty="0"/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92B12436-23B0-423E-3A16-C1154149AB9A}"/>
              </a:ext>
            </a:extLst>
          </p:cNvPr>
          <p:cNvSpPr/>
          <p:nvPr/>
        </p:nvSpPr>
        <p:spPr>
          <a:xfrm>
            <a:off x="5897880" y="3526155"/>
            <a:ext cx="5440680" cy="0"/>
          </a:xfrm>
          <a:prstGeom prst="line">
            <a:avLst/>
          </a:prstGeom>
          <a:noFill/>
          <a:ln w="9525">
            <a:solidFill>
              <a:srgbClr val="E4DD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96DD4C45-4D85-40E1-DA42-45658BD123D8}"/>
              </a:ext>
            </a:extLst>
          </p:cNvPr>
          <p:cNvSpPr txBox="1"/>
          <p:nvPr/>
        </p:nvSpPr>
        <p:spPr>
          <a:xfrm>
            <a:off x="5330952" y="3425571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0.6</a:t>
            </a:r>
            <a:endParaRPr lang="en-US" sz="900" dirty="0"/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DCA0F0B4-7843-D0B1-3A21-DB786833028C}"/>
              </a:ext>
            </a:extLst>
          </p:cNvPr>
          <p:cNvSpPr/>
          <p:nvPr/>
        </p:nvSpPr>
        <p:spPr>
          <a:xfrm>
            <a:off x="5897880" y="2874645"/>
            <a:ext cx="5440680" cy="0"/>
          </a:xfrm>
          <a:prstGeom prst="line">
            <a:avLst/>
          </a:prstGeom>
          <a:noFill/>
          <a:ln w="9525">
            <a:solidFill>
              <a:srgbClr val="E4DDC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22D6AD4E-7CDC-5415-A8AE-0F6B20F85297}"/>
              </a:ext>
            </a:extLst>
          </p:cNvPr>
          <p:cNvSpPr txBox="1"/>
          <p:nvPr/>
        </p:nvSpPr>
        <p:spPr>
          <a:xfrm>
            <a:off x="5330952" y="2774061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65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</a:t>
            </a:r>
            <a:endParaRPr lang="en-US" sz="900" dirty="0"/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E78F76DE-46C8-5F83-0C7D-E9FBA64A66CB}"/>
              </a:ext>
            </a:extLst>
          </p:cNvPr>
          <p:cNvSpPr txBox="1"/>
          <p:nvPr/>
        </p:nvSpPr>
        <p:spPr>
          <a:xfrm>
            <a:off x="5330952" y="2020824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i="1" dirty="0">
                <a:solidFill>
                  <a:srgbClr val="6B65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σ</a:t>
            </a:r>
            <a:endParaRPr lang="en-US" sz="1100" dirty="0"/>
          </a:p>
        </p:txBody>
      </p:sp>
      <p:sp>
        <p:nvSpPr>
          <p:cNvPr id="45" name="Shape 43">
            <a:extLst>
              <a:ext uri="{FF2B5EF4-FFF2-40B4-BE49-F238E27FC236}">
                <a16:creationId xmlns:a16="http://schemas.microsoft.com/office/drawing/2014/main" id="{8986F568-D6D3-1053-454E-BEBDC6C8E225}"/>
              </a:ext>
            </a:extLst>
          </p:cNvPr>
          <p:cNvSpPr/>
          <p:nvPr/>
        </p:nvSpPr>
        <p:spPr>
          <a:xfrm>
            <a:off x="6265164" y="4177665"/>
            <a:ext cx="502920" cy="254089"/>
          </a:xfrm>
          <a:prstGeom prst="rect">
            <a:avLst/>
          </a:prstGeom>
          <a:solidFill>
            <a:srgbClr val="8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44">
            <a:extLst>
              <a:ext uri="{FF2B5EF4-FFF2-40B4-BE49-F238E27FC236}">
                <a16:creationId xmlns:a16="http://schemas.microsoft.com/office/drawing/2014/main" id="{ADBB4FAF-C302-03F2-DD81-0CCB76DC12B3}"/>
              </a:ext>
            </a:extLst>
          </p:cNvPr>
          <p:cNvSpPr/>
          <p:nvPr/>
        </p:nvSpPr>
        <p:spPr>
          <a:xfrm>
            <a:off x="6516624" y="4146566"/>
            <a:ext cx="0" cy="570375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21B45668-1A62-8BFC-0D1A-916D5CDA5842}"/>
              </a:ext>
            </a:extLst>
          </p:cNvPr>
          <p:cNvSpPr/>
          <p:nvPr/>
        </p:nvSpPr>
        <p:spPr>
          <a:xfrm>
            <a:off x="6470904" y="4146566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3BA72476-20B2-7780-A93A-D0187782F21E}"/>
              </a:ext>
            </a:extLst>
          </p:cNvPr>
          <p:cNvSpPr/>
          <p:nvPr/>
        </p:nvSpPr>
        <p:spPr>
          <a:xfrm>
            <a:off x="6470904" y="4716942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82F8FDBE-D2BD-9F78-B223-59F7D8D81DAA}"/>
              </a:ext>
            </a:extLst>
          </p:cNvPr>
          <p:cNvSpPr txBox="1"/>
          <p:nvPr/>
        </p:nvSpPr>
        <p:spPr>
          <a:xfrm>
            <a:off x="6013704" y="474437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−0.23*</a:t>
            </a:r>
            <a:endParaRPr lang="en-US" sz="1000" dirty="0"/>
          </a:p>
        </p:txBody>
      </p:sp>
      <p:sp>
        <p:nvSpPr>
          <p:cNvPr id="50" name="Shape 48">
            <a:extLst>
              <a:ext uri="{FF2B5EF4-FFF2-40B4-BE49-F238E27FC236}">
                <a16:creationId xmlns:a16="http://schemas.microsoft.com/office/drawing/2014/main" id="{4CCC17A9-6ADA-D3D4-CDA6-EC022248D14B}"/>
              </a:ext>
            </a:extLst>
          </p:cNvPr>
          <p:cNvSpPr/>
          <p:nvPr/>
        </p:nvSpPr>
        <p:spPr>
          <a:xfrm>
            <a:off x="6841236" y="4177665"/>
            <a:ext cx="502920" cy="64065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Shape 49">
            <a:extLst>
              <a:ext uri="{FF2B5EF4-FFF2-40B4-BE49-F238E27FC236}">
                <a16:creationId xmlns:a16="http://schemas.microsoft.com/office/drawing/2014/main" id="{1CB81779-94E7-694D-5C06-9D029E708952}"/>
              </a:ext>
            </a:extLst>
          </p:cNvPr>
          <p:cNvSpPr/>
          <p:nvPr/>
        </p:nvSpPr>
        <p:spPr>
          <a:xfrm>
            <a:off x="7092696" y="3967184"/>
            <a:ext cx="0" cy="549093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 50">
            <a:extLst>
              <a:ext uri="{FF2B5EF4-FFF2-40B4-BE49-F238E27FC236}">
                <a16:creationId xmlns:a16="http://schemas.microsoft.com/office/drawing/2014/main" id="{C863DC8A-6343-E251-9234-BD73B0A04B9E}"/>
              </a:ext>
            </a:extLst>
          </p:cNvPr>
          <p:cNvSpPr/>
          <p:nvPr/>
        </p:nvSpPr>
        <p:spPr>
          <a:xfrm>
            <a:off x="7046976" y="3967184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2FF56CB7-F6A2-26A0-00B4-252425A46C37}"/>
              </a:ext>
            </a:extLst>
          </p:cNvPr>
          <p:cNvSpPr/>
          <p:nvPr/>
        </p:nvSpPr>
        <p:spPr>
          <a:xfrm>
            <a:off x="7046976" y="4516276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5C3BB5F4-9EE4-A565-1BD1-3C80AAAE7909}"/>
              </a:ext>
            </a:extLst>
          </p:cNvPr>
          <p:cNvSpPr txBox="1"/>
          <p:nvPr/>
        </p:nvSpPr>
        <p:spPr>
          <a:xfrm>
            <a:off x="6589776" y="454370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−0.06</a:t>
            </a:r>
            <a:endParaRPr lang="en-US" sz="1000" dirty="0"/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592EF66A-C5A5-B683-97E0-FE35F4BE12A7}"/>
              </a:ext>
            </a:extLst>
          </p:cNvPr>
          <p:cNvSpPr txBox="1"/>
          <p:nvPr/>
        </p:nvSpPr>
        <p:spPr>
          <a:xfrm>
            <a:off x="5897880" y="5010912"/>
            <a:ext cx="1813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</a:t>
            </a:r>
            <a:endParaRPr lang="en-US" sz="1100" dirty="0"/>
          </a:p>
        </p:txBody>
      </p:sp>
      <p:sp>
        <p:nvSpPr>
          <p:cNvPr id="57" name="Shape 55">
            <a:extLst>
              <a:ext uri="{FF2B5EF4-FFF2-40B4-BE49-F238E27FC236}">
                <a16:creationId xmlns:a16="http://schemas.microsoft.com/office/drawing/2014/main" id="{6121727D-2520-0036-DEB4-7FD98C0458AB}"/>
              </a:ext>
            </a:extLst>
          </p:cNvPr>
          <p:cNvSpPr/>
          <p:nvPr/>
        </p:nvSpPr>
        <p:spPr>
          <a:xfrm>
            <a:off x="8078724" y="3779158"/>
            <a:ext cx="502920" cy="398507"/>
          </a:xfrm>
          <a:prstGeom prst="rect">
            <a:avLst/>
          </a:prstGeom>
          <a:solidFill>
            <a:srgbClr val="8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56">
            <a:extLst>
              <a:ext uri="{FF2B5EF4-FFF2-40B4-BE49-F238E27FC236}">
                <a16:creationId xmlns:a16="http://schemas.microsoft.com/office/drawing/2014/main" id="{E596E858-149F-DA7C-6ABE-B9E167B934C4}"/>
              </a:ext>
            </a:extLst>
          </p:cNvPr>
          <p:cNvSpPr/>
          <p:nvPr/>
        </p:nvSpPr>
        <p:spPr>
          <a:xfrm>
            <a:off x="8330184" y="3496099"/>
            <a:ext cx="0" cy="566119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>
            <a:extLst>
              <a:ext uri="{FF2B5EF4-FFF2-40B4-BE49-F238E27FC236}">
                <a16:creationId xmlns:a16="http://schemas.microsoft.com/office/drawing/2014/main" id="{C6C87E43-50C2-4744-CDA6-8B26EE149751}"/>
              </a:ext>
            </a:extLst>
          </p:cNvPr>
          <p:cNvSpPr/>
          <p:nvPr/>
        </p:nvSpPr>
        <p:spPr>
          <a:xfrm>
            <a:off x="8284464" y="3496099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 58">
            <a:extLst>
              <a:ext uri="{FF2B5EF4-FFF2-40B4-BE49-F238E27FC236}">
                <a16:creationId xmlns:a16="http://schemas.microsoft.com/office/drawing/2014/main" id="{E5CE50B0-C2E2-E50C-2311-42A5A73232A8}"/>
              </a:ext>
            </a:extLst>
          </p:cNvPr>
          <p:cNvSpPr/>
          <p:nvPr/>
        </p:nvSpPr>
        <p:spPr>
          <a:xfrm>
            <a:off x="8284464" y="4062217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59">
            <a:extLst>
              <a:ext uri="{FF2B5EF4-FFF2-40B4-BE49-F238E27FC236}">
                <a16:creationId xmlns:a16="http://schemas.microsoft.com/office/drawing/2014/main" id="{D81A5273-5894-E1F6-9FD5-441B515FDA58}"/>
              </a:ext>
            </a:extLst>
          </p:cNvPr>
          <p:cNvSpPr txBox="1"/>
          <p:nvPr/>
        </p:nvSpPr>
        <p:spPr>
          <a:xfrm>
            <a:off x="7827264" y="3276643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0.37***</a:t>
            </a:r>
            <a:endParaRPr lang="en-US" sz="1000" dirty="0"/>
          </a:p>
        </p:txBody>
      </p:sp>
      <p:sp>
        <p:nvSpPr>
          <p:cNvPr id="62" name="Shape 60">
            <a:extLst>
              <a:ext uri="{FF2B5EF4-FFF2-40B4-BE49-F238E27FC236}">
                <a16:creationId xmlns:a16="http://schemas.microsoft.com/office/drawing/2014/main" id="{5E94DA2E-BF20-0B8E-0B51-2987BB406DCF}"/>
              </a:ext>
            </a:extLst>
          </p:cNvPr>
          <p:cNvSpPr/>
          <p:nvPr/>
        </p:nvSpPr>
        <p:spPr>
          <a:xfrm>
            <a:off x="8654796" y="3712921"/>
            <a:ext cx="502920" cy="464744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Shape 61">
            <a:extLst>
              <a:ext uri="{FF2B5EF4-FFF2-40B4-BE49-F238E27FC236}">
                <a16:creationId xmlns:a16="http://schemas.microsoft.com/office/drawing/2014/main" id="{FEF5F6A0-3435-93E3-233B-218757874F57}"/>
              </a:ext>
            </a:extLst>
          </p:cNvPr>
          <p:cNvSpPr/>
          <p:nvPr/>
        </p:nvSpPr>
        <p:spPr>
          <a:xfrm>
            <a:off x="8906256" y="3453273"/>
            <a:ext cx="0" cy="519297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 62">
            <a:extLst>
              <a:ext uri="{FF2B5EF4-FFF2-40B4-BE49-F238E27FC236}">
                <a16:creationId xmlns:a16="http://schemas.microsoft.com/office/drawing/2014/main" id="{91DFFE6F-2C78-E4AF-6E92-26A25E498A54}"/>
              </a:ext>
            </a:extLst>
          </p:cNvPr>
          <p:cNvSpPr/>
          <p:nvPr/>
        </p:nvSpPr>
        <p:spPr>
          <a:xfrm>
            <a:off x="8860536" y="3453273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 63">
            <a:extLst>
              <a:ext uri="{FF2B5EF4-FFF2-40B4-BE49-F238E27FC236}">
                <a16:creationId xmlns:a16="http://schemas.microsoft.com/office/drawing/2014/main" id="{B885CA0C-B73C-14E1-1772-323F23050D1D}"/>
              </a:ext>
            </a:extLst>
          </p:cNvPr>
          <p:cNvSpPr/>
          <p:nvPr/>
        </p:nvSpPr>
        <p:spPr>
          <a:xfrm>
            <a:off x="8860536" y="3972570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1D2EEF26-21E3-BA6F-84B4-7F0F7B0047CF}"/>
              </a:ext>
            </a:extLst>
          </p:cNvPr>
          <p:cNvSpPr txBox="1"/>
          <p:nvPr/>
        </p:nvSpPr>
        <p:spPr>
          <a:xfrm>
            <a:off x="8403336" y="3233817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0.43***</a:t>
            </a:r>
            <a:endParaRPr lang="en-US" sz="1000" dirty="0"/>
          </a:p>
        </p:txBody>
      </p:sp>
      <p:sp>
        <p:nvSpPr>
          <p:cNvPr id="67" name="Text 65">
            <a:extLst>
              <a:ext uri="{FF2B5EF4-FFF2-40B4-BE49-F238E27FC236}">
                <a16:creationId xmlns:a16="http://schemas.microsoft.com/office/drawing/2014/main" id="{8E89CFFB-C71D-67DC-7E9F-79CC9546532A}"/>
              </a:ext>
            </a:extLst>
          </p:cNvPr>
          <p:cNvSpPr txBox="1"/>
          <p:nvPr/>
        </p:nvSpPr>
        <p:spPr>
          <a:xfrm>
            <a:off x="7711440" y="5010912"/>
            <a:ext cx="1813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Hispanic</a:t>
            </a:r>
            <a:endParaRPr lang="en-US" sz="1100" dirty="0"/>
          </a:p>
        </p:txBody>
      </p:sp>
      <p:sp>
        <p:nvSpPr>
          <p:cNvPr id="69" name="Shape 67">
            <a:extLst>
              <a:ext uri="{FF2B5EF4-FFF2-40B4-BE49-F238E27FC236}">
                <a16:creationId xmlns:a16="http://schemas.microsoft.com/office/drawing/2014/main" id="{A48B60DA-4091-7E4F-74CA-45317A6AA249}"/>
              </a:ext>
            </a:extLst>
          </p:cNvPr>
          <p:cNvSpPr/>
          <p:nvPr/>
        </p:nvSpPr>
        <p:spPr>
          <a:xfrm>
            <a:off x="9892284" y="3165653"/>
            <a:ext cx="502920" cy="1012012"/>
          </a:xfrm>
          <a:prstGeom prst="rect">
            <a:avLst/>
          </a:prstGeom>
          <a:solidFill>
            <a:srgbClr val="8000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Shape 68">
            <a:extLst>
              <a:ext uri="{FF2B5EF4-FFF2-40B4-BE49-F238E27FC236}">
                <a16:creationId xmlns:a16="http://schemas.microsoft.com/office/drawing/2014/main" id="{E8FD4912-2A13-4843-4919-BEBE6178BF3A}"/>
              </a:ext>
            </a:extLst>
          </p:cNvPr>
          <p:cNvSpPr/>
          <p:nvPr/>
        </p:nvSpPr>
        <p:spPr>
          <a:xfrm>
            <a:off x="10143744" y="2414375"/>
            <a:ext cx="0" cy="1502556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 69">
            <a:extLst>
              <a:ext uri="{FF2B5EF4-FFF2-40B4-BE49-F238E27FC236}">
                <a16:creationId xmlns:a16="http://schemas.microsoft.com/office/drawing/2014/main" id="{916536C5-3794-A529-7B2D-662BA18C7AE1}"/>
              </a:ext>
            </a:extLst>
          </p:cNvPr>
          <p:cNvSpPr/>
          <p:nvPr/>
        </p:nvSpPr>
        <p:spPr>
          <a:xfrm>
            <a:off x="10098024" y="2414375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 70">
            <a:extLst>
              <a:ext uri="{FF2B5EF4-FFF2-40B4-BE49-F238E27FC236}">
                <a16:creationId xmlns:a16="http://schemas.microsoft.com/office/drawing/2014/main" id="{426F78D9-361E-82C2-C79C-D509F4B82443}"/>
              </a:ext>
            </a:extLst>
          </p:cNvPr>
          <p:cNvSpPr/>
          <p:nvPr/>
        </p:nvSpPr>
        <p:spPr>
          <a:xfrm>
            <a:off x="10098024" y="3916931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71">
            <a:extLst>
              <a:ext uri="{FF2B5EF4-FFF2-40B4-BE49-F238E27FC236}">
                <a16:creationId xmlns:a16="http://schemas.microsoft.com/office/drawing/2014/main" id="{388D57FF-BF22-1EB7-15EF-C14E23D6EE5B}"/>
              </a:ext>
            </a:extLst>
          </p:cNvPr>
          <p:cNvSpPr txBox="1"/>
          <p:nvPr/>
        </p:nvSpPr>
        <p:spPr>
          <a:xfrm>
            <a:off x="9640824" y="2194919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0.93***</a:t>
            </a:r>
            <a:endParaRPr lang="en-US" sz="1000" dirty="0"/>
          </a:p>
        </p:txBody>
      </p:sp>
      <p:sp>
        <p:nvSpPr>
          <p:cNvPr id="74" name="Shape 72">
            <a:extLst>
              <a:ext uri="{FF2B5EF4-FFF2-40B4-BE49-F238E27FC236}">
                <a16:creationId xmlns:a16="http://schemas.microsoft.com/office/drawing/2014/main" id="{378D4487-7CFE-C733-1FE2-38F7D2B56586}"/>
              </a:ext>
            </a:extLst>
          </p:cNvPr>
          <p:cNvSpPr/>
          <p:nvPr/>
        </p:nvSpPr>
        <p:spPr>
          <a:xfrm>
            <a:off x="10468356" y="3286182"/>
            <a:ext cx="502920" cy="891483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5" name="Shape 73">
            <a:extLst>
              <a:ext uri="{FF2B5EF4-FFF2-40B4-BE49-F238E27FC236}">
                <a16:creationId xmlns:a16="http://schemas.microsoft.com/office/drawing/2014/main" id="{0F93E1B5-0239-1A65-7CF4-2977967B50CC}"/>
              </a:ext>
            </a:extLst>
          </p:cNvPr>
          <p:cNvSpPr/>
          <p:nvPr/>
        </p:nvSpPr>
        <p:spPr>
          <a:xfrm>
            <a:off x="10719816" y="2900966"/>
            <a:ext cx="0" cy="770432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 74">
            <a:extLst>
              <a:ext uri="{FF2B5EF4-FFF2-40B4-BE49-F238E27FC236}">
                <a16:creationId xmlns:a16="http://schemas.microsoft.com/office/drawing/2014/main" id="{11829C11-F596-11B0-E66A-2A06FAD6B74D}"/>
              </a:ext>
            </a:extLst>
          </p:cNvPr>
          <p:cNvSpPr/>
          <p:nvPr/>
        </p:nvSpPr>
        <p:spPr>
          <a:xfrm>
            <a:off x="10674096" y="2900966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 75">
            <a:extLst>
              <a:ext uri="{FF2B5EF4-FFF2-40B4-BE49-F238E27FC236}">
                <a16:creationId xmlns:a16="http://schemas.microsoft.com/office/drawing/2014/main" id="{F56D329F-E759-A545-92CE-144755DEAD0F}"/>
              </a:ext>
            </a:extLst>
          </p:cNvPr>
          <p:cNvSpPr/>
          <p:nvPr/>
        </p:nvSpPr>
        <p:spPr>
          <a:xfrm>
            <a:off x="10674096" y="3671398"/>
            <a:ext cx="91440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Text 76">
            <a:extLst>
              <a:ext uri="{FF2B5EF4-FFF2-40B4-BE49-F238E27FC236}">
                <a16:creationId xmlns:a16="http://schemas.microsoft.com/office/drawing/2014/main" id="{38C46647-A30A-E936-1F8C-8B391E11A8A0}"/>
              </a:ext>
            </a:extLst>
          </p:cNvPr>
          <p:cNvSpPr txBox="1"/>
          <p:nvPr/>
        </p:nvSpPr>
        <p:spPr>
          <a:xfrm>
            <a:off x="10216896" y="268151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0.82***</a:t>
            </a:r>
            <a:endParaRPr lang="en-US" sz="1000" dirty="0"/>
          </a:p>
        </p:txBody>
      </p:sp>
      <p:sp>
        <p:nvSpPr>
          <p:cNvPr id="79" name="Text 77">
            <a:extLst>
              <a:ext uri="{FF2B5EF4-FFF2-40B4-BE49-F238E27FC236}">
                <a16:creationId xmlns:a16="http://schemas.microsoft.com/office/drawing/2014/main" id="{25153856-6B0A-1247-A01C-442442AABB30}"/>
              </a:ext>
            </a:extLst>
          </p:cNvPr>
          <p:cNvSpPr txBox="1"/>
          <p:nvPr/>
        </p:nvSpPr>
        <p:spPr>
          <a:xfrm>
            <a:off x="9525000" y="5010912"/>
            <a:ext cx="1813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White</a:t>
            </a:r>
            <a:endParaRPr lang="en-US" sz="1100" dirty="0"/>
          </a:p>
        </p:txBody>
      </p:sp>
      <p:sp>
        <p:nvSpPr>
          <p:cNvPr id="80" name="Text 78">
            <a:extLst>
              <a:ext uri="{FF2B5EF4-FFF2-40B4-BE49-F238E27FC236}">
                <a16:creationId xmlns:a16="http://schemas.microsoft.com/office/drawing/2014/main" id="{166C3550-25A5-E1FA-C9E0-91BEFA7241DF}"/>
              </a:ext>
            </a:extLst>
          </p:cNvPr>
          <p:cNvSpPr txBox="1"/>
          <p:nvPr/>
        </p:nvSpPr>
        <p:spPr>
          <a:xfrm>
            <a:off x="9525000" y="5230368"/>
            <a:ext cx="1813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850" dirty="0"/>
          </a:p>
        </p:txBody>
      </p:sp>
    </p:spTree>
    <p:extLst>
      <p:ext uri="{BB962C8B-B14F-4D97-AF65-F5344CB8AC3E}">
        <p14:creationId xmlns:p14="http://schemas.microsoft.com/office/powerpoint/2010/main" val="4071712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RESULTS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</a:rPr>
              <a:t>Program Gains, Short Run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611880" cy="3200400"/>
          </a:xfrm>
          <a:prstGeom prst="roundRect">
            <a:avLst>
              <a:gd name="adj" fmla="val 2571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Shape 3"/>
          <p:cNvSpPr/>
          <p:nvPr/>
        </p:nvSpPr>
        <p:spPr>
          <a:xfrm>
            <a:off x="822960" y="2103120"/>
            <a:ext cx="603504" cy="603504"/>
          </a:xfrm>
          <a:prstGeom prst="ellipse">
            <a:avLst/>
          </a:prstGeom>
          <a:solidFill>
            <a:srgbClr val="EFE3C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64" y="2249424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27889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~0.25σ</a:t>
            </a:r>
            <a:endParaRPr lang="en-US" sz="2700" dirty="0"/>
          </a:p>
        </p:txBody>
      </p:sp>
      <p:sp>
        <p:nvSpPr>
          <p:cNvPr id="8" name="Text 5"/>
          <p:cNvSpPr/>
          <p:nvPr/>
        </p:nvSpPr>
        <p:spPr>
          <a:xfrm>
            <a:off x="822960" y="3566160"/>
            <a:ext cx="3063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gains from a year of preschool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389120" y="1828800"/>
            <a:ext cx="3611880" cy="3200400"/>
          </a:xfrm>
          <a:prstGeom prst="roundRect">
            <a:avLst>
              <a:gd name="adj" fmla="val 2571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Shape 7"/>
          <p:cNvSpPr/>
          <p:nvPr/>
        </p:nvSpPr>
        <p:spPr>
          <a:xfrm>
            <a:off x="4663440" y="2103120"/>
            <a:ext cx="603504" cy="603504"/>
          </a:xfrm>
          <a:prstGeom prst="ellipse">
            <a:avLst/>
          </a:prstGeom>
          <a:solidFill>
            <a:srgbClr val="EFE3C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744" y="2249424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63440" y="27889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Parents move</a:t>
            </a:r>
            <a:endParaRPr lang="en-US" sz="2700" dirty="0"/>
          </a:p>
        </p:txBody>
      </p:sp>
      <p:sp>
        <p:nvSpPr>
          <p:cNvPr id="13" name="Text 9"/>
          <p:cNvSpPr/>
          <p:nvPr/>
        </p:nvSpPr>
        <p:spPr>
          <a:xfrm>
            <a:off x="4663440" y="3566160"/>
            <a:ext cx="3063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Academy shifted beliefs and investments; large gains for Hispanic and White children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8229600" y="1828800"/>
            <a:ext cx="3611880" cy="3200400"/>
          </a:xfrm>
          <a:prstGeom prst="roundRect">
            <a:avLst>
              <a:gd name="adj" fmla="val 2571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Shape 11"/>
          <p:cNvSpPr/>
          <p:nvPr/>
        </p:nvSpPr>
        <p:spPr>
          <a:xfrm>
            <a:off x="8503920" y="2103120"/>
            <a:ext cx="603504" cy="603504"/>
          </a:xfrm>
          <a:prstGeom prst="ellipse">
            <a:avLst/>
          </a:prstGeom>
          <a:solidFill>
            <a:srgbClr val="EFE3C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0224" y="2249424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503920" y="2788920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uniform</a:t>
            </a:r>
            <a:endParaRPr lang="en-US" sz="2700" dirty="0"/>
          </a:p>
        </p:txBody>
      </p:sp>
      <p:sp>
        <p:nvSpPr>
          <p:cNvPr id="18" name="Text 13"/>
          <p:cNvSpPr/>
          <p:nvPr/>
        </p:nvSpPr>
        <p:spPr>
          <a:xfrm>
            <a:off x="8503920" y="3566160"/>
            <a:ext cx="3063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Near-zero Parent Academy effects for Black children; heterogeneity is a first-order finding, not a footnote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4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777240"/>
            <a:ext cx="548640" cy="5486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17373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PUZZLE IN THE FIELD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685800" y="2194560"/>
            <a:ext cx="106070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Decorated programs lift test scores. A few years later, the gains are gone. Decades later, the adults are different.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685800" y="4480560"/>
            <a:ext cx="10058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dirty="0">
                <a:solidFill>
                  <a:schemeClr val="accent3">
                    <a:lumMod val="20000"/>
                    <a:lumOff val="8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fade-out real skill loss? Or, an artifact of what, and whom, and how we measure? In the model's language: is it θ, f, E, or λ or a combination? </a:t>
            </a:r>
            <a:endParaRPr lang="en-US" sz="2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PUZZLE · THE EVIDENCE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Here today, gone tomorrow: gains fade by formal schooling</a:t>
            </a:r>
          </a:p>
        </p:txBody>
      </p:sp>
      <p:sp>
        <p:nvSpPr>
          <p:cNvPr id="4" name="Figure frame"/>
          <p:cNvSpPr/>
          <p:nvPr/>
        </p:nvSpPr>
        <p:spPr>
          <a:xfrm>
            <a:off x="2245918" y="1490000"/>
            <a:ext cx="7700164" cy="4480520"/>
          </a:xfrm>
          <a:prstGeom prst="rect">
            <a:avLst/>
          </a:prstGeom>
          <a:solidFill>
            <a:srgbClr val="FFFFFF"/>
          </a:solidFill>
          <a:ln w="9525">
            <a:solidFill>
              <a:srgbClr val="DDD5C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Fig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918" y="1650000"/>
            <a:ext cx="7380164" cy="4160520"/>
          </a:xfrm>
          <a:prstGeom prst="rect">
            <a:avLst/>
          </a:prstGeom>
        </p:spPr>
      </p:pic>
      <p:sp>
        <p:nvSpPr>
          <p:cNvPr id="6" name="Takeaway"/>
          <p:cNvSpPr txBox="1"/>
          <p:nvPr/>
        </p:nvSpPr>
        <p:spPr>
          <a:xfrm>
            <a:off x="548640" y="60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Across five decades of decorated programs, initial cognitive gains erode by age 8: critics’ exhibit A against early education.</a:t>
            </a:r>
          </a:p>
        </p:txBody>
      </p:sp>
      <p:sp>
        <p:nvSpPr>
          <p:cNvPr id="7" name="Citation"/>
          <p:cNvSpPr txBox="1"/>
          <p:nvPr/>
        </p:nvSpPr>
        <p:spPr>
          <a:xfrm>
            <a:off x="548640" y="6440000"/>
            <a:ext cx="11064240" cy="2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&amp; Uchida (NBER WP 33027, 2024), Figure 1. Filled symbols: significant at the 95% level.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1 · PEERS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CHECC:  A Fade-Out Experiment Too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58368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5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stages of randomization. </a:t>
            </a: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First, children were randomized within CHECC. Then, with School District 170, the same children were randomized to elementary classmates, year after year.</a:t>
            </a:r>
            <a:endParaRPr lang="en-US" sz="1550" dirty="0"/>
          </a:p>
          <a:p>
            <a:pPr marL="0" indent="0">
              <a:buNone/>
            </a:pPr>
            <a:endParaRPr lang="en-US" sz="1550" b="1" dirty="0">
              <a:solidFill>
                <a:srgbClr val="800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589520" y="1783080"/>
            <a:ext cx="4023360" cy="1965960"/>
          </a:xfrm>
          <a:prstGeom prst="roundRect">
            <a:avLst>
              <a:gd name="adj" fmla="val 4186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205740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458200" y="2029968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Few treated peers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863840" y="260604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589520" y="3977640"/>
            <a:ext cx="4023360" cy="1965960"/>
          </a:xfrm>
          <a:prstGeom prst="roundRect">
            <a:avLst>
              <a:gd name="adj" fmla="val 4186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4251960"/>
            <a:ext cx="411480" cy="4114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458200" y="4224528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Many treated peers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7863840" y="48006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548640" y="2595847"/>
            <a:ext cx="7040880" cy="21968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i="1" dirty="0">
                <a:solidFill>
                  <a:srgbClr val="5A5A5A"/>
                </a:solidFill>
                <a:latin typeface="Calibri"/>
              </a:rPr>
              <a:t>List &amp; Uchida, “Here Today, Gone Tomorrow? Toward an Understanding of Fade-out in Early Childhood Education Programs” (NBER WP 33027, 2024).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1 · PEERS · THE EVIDENCE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Fade-out is not fate: treated classmates preserve the effect</a:t>
            </a:r>
          </a:p>
        </p:txBody>
      </p:sp>
      <p:sp>
        <p:nvSpPr>
          <p:cNvPr id="4" name="Figure frame"/>
          <p:cNvSpPr/>
          <p:nvPr/>
        </p:nvSpPr>
        <p:spPr>
          <a:xfrm>
            <a:off x="1272560" y="1490000"/>
            <a:ext cx="9646880" cy="4389148"/>
          </a:xfrm>
          <a:prstGeom prst="rect">
            <a:avLst/>
          </a:prstGeom>
          <a:solidFill>
            <a:srgbClr val="FFFFFF"/>
          </a:solidFill>
          <a:ln w="9525">
            <a:solidFill>
              <a:srgbClr val="DDD5C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Fig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0" y="1650000"/>
            <a:ext cx="9326880" cy="4069148"/>
          </a:xfrm>
          <a:prstGeom prst="rect">
            <a:avLst/>
          </a:prstGeom>
        </p:spPr>
      </p:pic>
      <p:sp>
        <p:nvSpPr>
          <p:cNvPr id="6" name="Takeaway"/>
          <p:cNvSpPr txBox="1"/>
          <p:nvPr/>
        </p:nvSpPr>
        <p:spPr>
          <a:xfrm>
            <a:off x="548640" y="60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0.13σ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at program end grows to 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0.26σ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with many Preschool classmates — and vanishes (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0.03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with few. Peers reverse fade-out.</a:t>
            </a:r>
          </a:p>
        </p:txBody>
      </p:sp>
      <p:sp>
        <p:nvSpPr>
          <p:cNvPr id="7" name="Citation"/>
          <p:cNvSpPr txBox="1"/>
          <p:nvPr/>
        </p:nvSpPr>
        <p:spPr>
          <a:xfrm>
            <a:off x="548640" y="6440000"/>
            <a:ext cx="11064240" cy="2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&amp; Uchida (NBER WP 33027, 2024), Figure 3. Grades 2–5; exposure split at residualized median.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6800D-F84A-2836-EAA9-81BE94D0B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CCFD4317-D657-3279-EF10-8DC6BAC7CABE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1 · PEERS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5B20CA42-794B-A1FF-393A-6E2D0FCCA032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Fade-out lives in the classroom, not the child</a:t>
            </a:r>
            <a:endParaRPr lang="en-US" sz="29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B94E9E4-2983-21AB-BE4C-C2A55954EEFE}"/>
              </a:ext>
            </a:extLst>
          </p:cNvPr>
          <p:cNvSpPr/>
          <p:nvPr/>
        </p:nvSpPr>
        <p:spPr>
          <a:xfrm>
            <a:off x="548640" y="1645920"/>
            <a:ext cx="658368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550" b="1" dirty="0">
              <a:solidFill>
                <a:srgbClr val="800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55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payoff: </a:t>
            </a: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enough treated classmates, the classic fade-out effect is muted. Skills persist when the classroom sustains them; gains erode when treated children are scattered among untreated peers.</a:t>
            </a:r>
          </a:p>
          <a:p>
            <a:pPr marL="0" indent="0">
              <a:buNone/>
            </a:pPr>
            <a:endParaRPr lang="en-US" sz="1550" dirty="0"/>
          </a:p>
          <a:p>
            <a:pPr marL="0" indent="0">
              <a:buNone/>
            </a:pP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Fade-out is partly an equilibrium property of the environment we send children into,, which means it is a policy choice.</a:t>
            </a:r>
          </a:p>
          <a:p>
            <a:pPr marL="0" indent="0">
              <a:buNone/>
            </a:pPr>
            <a:endParaRPr lang="en-US" sz="1550" i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550" i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past fade-out has been used to argue against early childhood spending, our results provide an argument for pre-k schooling for all. </a:t>
            </a:r>
          </a:p>
          <a:p>
            <a:pPr marL="0" indent="0">
              <a:buNone/>
            </a:pPr>
            <a:endParaRPr lang="en-US" sz="1550" i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55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82A3A6A-8791-5540-421E-B75984152DC7}"/>
              </a:ext>
            </a:extLst>
          </p:cNvPr>
          <p:cNvSpPr/>
          <p:nvPr/>
        </p:nvSpPr>
        <p:spPr>
          <a:xfrm>
            <a:off x="7589520" y="1783080"/>
            <a:ext cx="4023360" cy="1965960"/>
          </a:xfrm>
          <a:prstGeom prst="roundRect">
            <a:avLst>
              <a:gd name="adj" fmla="val 4186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5D589795-EB90-8958-7EAB-867324AD1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2057400"/>
            <a:ext cx="411480" cy="411480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D99AA549-1926-85D6-3F3D-62CDF8DA8C98}"/>
              </a:ext>
            </a:extLst>
          </p:cNvPr>
          <p:cNvSpPr/>
          <p:nvPr/>
        </p:nvSpPr>
        <p:spPr>
          <a:xfrm>
            <a:off x="8458200" y="2029968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Few treated peers</a:t>
            </a:r>
            <a:endParaRPr lang="en-US" sz="15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DE834E4F-97E9-FEC8-102F-928BE6E5BC06}"/>
              </a:ext>
            </a:extLst>
          </p:cNvPr>
          <p:cNvSpPr/>
          <p:nvPr/>
        </p:nvSpPr>
        <p:spPr>
          <a:xfrm>
            <a:off x="7863840" y="260604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Gains </a:t>
            </a:r>
            <a:r>
              <a:rPr lang="en-US" sz="1250" dirty="0" err="1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erode:the</a:t>
            </a:r>
            <a:r>
              <a:rPr lang="en-US" sz="12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textbook fade-out pattern re-emerges</a:t>
            </a:r>
            <a:endParaRPr lang="en-US" sz="125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9D4264FD-82D4-BB90-4D68-9791DFAC5C28}"/>
              </a:ext>
            </a:extLst>
          </p:cNvPr>
          <p:cNvSpPr/>
          <p:nvPr/>
        </p:nvSpPr>
        <p:spPr>
          <a:xfrm>
            <a:off x="7589520" y="3977640"/>
            <a:ext cx="4023360" cy="1965960"/>
          </a:xfrm>
          <a:prstGeom prst="roundRect">
            <a:avLst>
              <a:gd name="adj" fmla="val 4186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" name="Image 1" descr="preencoded.png">
            <a:extLst>
              <a:ext uri="{FF2B5EF4-FFF2-40B4-BE49-F238E27FC236}">
                <a16:creationId xmlns:a16="http://schemas.microsoft.com/office/drawing/2014/main" id="{ED9A30B5-7D2B-8DEF-8468-F0A714150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840" y="4251960"/>
            <a:ext cx="411480" cy="411480"/>
          </a:xfrm>
          <a:prstGeom prst="rect">
            <a:avLst/>
          </a:prstGeom>
        </p:spPr>
      </p:pic>
      <p:sp>
        <p:nvSpPr>
          <p:cNvPr id="11" name="Text 7">
            <a:extLst>
              <a:ext uri="{FF2B5EF4-FFF2-40B4-BE49-F238E27FC236}">
                <a16:creationId xmlns:a16="http://schemas.microsoft.com/office/drawing/2014/main" id="{21DFBE20-5189-643A-BDC2-1D4DD9E68392}"/>
              </a:ext>
            </a:extLst>
          </p:cNvPr>
          <p:cNvSpPr/>
          <p:nvPr/>
        </p:nvSpPr>
        <p:spPr>
          <a:xfrm>
            <a:off x="8458200" y="4224528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Many treated peers</a:t>
            </a:r>
            <a:endParaRPr lang="en-US" sz="150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A6418FA-7179-168B-4B5D-B28E6FCD90FD}"/>
              </a:ext>
            </a:extLst>
          </p:cNvPr>
          <p:cNvSpPr/>
          <p:nvPr/>
        </p:nvSpPr>
        <p:spPr>
          <a:xfrm>
            <a:off x="7863840" y="48006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EFE3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Fade-out is muted:  skills persist through elementary school</a:t>
            </a:r>
            <a:endParaRPr lang="en-US" sz="125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E4CCB98B-EC40-1502-EDEF-DC85100E6EAE}"/>
              </a:ext>
            </a:extLst>
          </p:cNvPr>
          <p:cNvSpPr/>
          <p:nvPr/>
        </p:nvSpPr>
        <p:spPr>
          <a:xfrm>
            <a:off x="548640" y="4251960"/>
            <a:ext cx="7040880" cy="21968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i="1" dirty="0">
                <a:solidFill>
                  <a:srgbClr val="5A5A5A"/>
                </a:solidFill>
                <a:latin typeface="Calibri"/>
              </a:rPr>
              <a:t>List &amp; Uchida, “Here Today, Gone Tomorrow? Toward an Understanding of Fade-out in Early Childhood Education Programs” (NBER WP 33027, 2024).</a:t>
            </a:r>
          </a:p>
        </p:txBody>
      </p:sp>
    </p:spTree>
    <p:extLst>
      <p:ext uri="{BB962C8B-B14F-4D97-AF65-F5344CB8AC3E}">
        <p14:creationId xmlns:p14="http://schemas.microsoft.com/office/powerpoint/2010/main" val="33012419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· ROW 1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Peers enter the technology through 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277354"/>
              </p:ext>
            </p:extLst>
          </p:nvPr>
        </p:nvGraphicFramePr>
        <p:xfrm>
          <a:off x="548640" y="2560320"/>
          <a:ext cx="11064240" cy="2953512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E: peers</a:t>
                      </a:r>
                      <a:endParaRPr lang="en-US" sz="12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Persistence of θ depends on classroom composition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0.25σ preschool gains persist when classmates are treated</a:t>
                      </a:r>
                      <a:r>
                        <a:rPr lang="en-US"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, 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erode when scattered (List &amp; Uchida)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DDD5C8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?</a:t>
                      </a:r>
                      <a:endParaRPr lang="en-US" sz="12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DDD5C8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?</a:t>
                      </a:r>
                      <a:endParaRPr lang="en-US" sz="12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DDD5C8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?</a:t>
                      </a:r>
                      <a:endParaRPr lang="en-US" sz="12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DDD5C8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?</a:t>
                      </a:r>
                      <a:endParaRPr lang="en-US" sz="12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DDD5C8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?</a:t>
                      </a:r>
                      <a:endParaRPr lang="en-US" sz="125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50" dirty="0">
                          <a:solidFill>
                            <a:srgbClr val="DDD5C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PARTICIPANT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Spillovers in different places: neighborhoods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583680" cy="4297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CHECC randomized within a community, we can ask what happens in terms of spillovers.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818120" y="2011680"/>
            <a:ext cx="3566160" cy="3566160"/>
          </a:xfrm>
          <a:prstGeom prst="ellipse">
            <a:avLst/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8458200" y="2651760"/>
            <a:ext cx="2286000" cy="2286000"/>
          </a:xfrm>
          <a:prstGeom prst="ellipse">
            <a:avLst/>
          </a:prstGeom>
          <a:solidFill>
            <a:srgbClr val="EFE3C3"/>
          </a:solidFill>
          <a:ln w="12700">
            <a:solidFill>
              <a:srgbClr val="C49A2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9098280" y="3291840"/>
            <a:ext cx="1005840" cy="1005840"/>
          </a:xfrm>
          <a:prstGeom prst="ellipse">
            <a:avLst/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176" y="3602736"/>
            <a:ext cx="384048" cy="38404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686800" y="43616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treated child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8549640" y="271576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&amp; siblings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138160" y="2093976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neighborhood — 500m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48640" y="2487168"/>
            <a:ext cx="6369745" cy="429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i="1" dirty="0">
                <a:solidFill>
                  <a:srgbClr val="5A5A5A"/>
                </a:solidFill>
                <a:latin typeface="Calibri"/>
              </a:rPr>
              <a:t>List, Momeni, Vlassopoulos &amp; Zenou, “Neighborhood Spillover Effects of Early Childhood Interventions” (CEPR DP 18134)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/>
          <p:cNvSpPr>
            <a:spLocks noGrp="1"/>
          </p:cNvSpPr>
          <p:nvPr>
            <p:ph type="title"/>
          </p:nvPr>
        </p:nvSpPr>
        <p:spPr>
          <a:xfrm>
            <a:off x="16599" y="900015"/>
            <a:ext cx="4357794" cy="3540313"/>
          </a:xfrm>
        </p:spPr>
        <p:txBody>
          <a:bodyPr anchor="b"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4000" dirty="0"/>
              <a:t>Chicago Height’s </a:t>
            </a:r>
            <a:br>
              <a:rPr lang="en-US" altLang="en-US" sz="4000" dirty="0"/>
            </a:br>
            <a:r>
              <a:rPr lang="en-US" altLang="en-US" sz="4000" dirty="0"/>
              <a:t>2006 Request </a:t>
            </a:r>
            <a:br>
              <a:rPr lang="en-US" altLang="en-US" sz="4000" dirty="0"/>
            </a:br>
            <a:br>
              <a:rPr lang="en-US" altLang="en-US" sz="4000" dirty="0"/>
            </a:br>
            <a:br>
              <a:rPr lang="en-US" altLang="en-US" sz="2500" dirty="0"/>
            </a:br>
            <a:br>
              <a:rPr lang="en-US" altLang="en-US" sz="2500" dirty="0"/>
            </a:br>
            <a:br>
              <a:rPr lang="en-US" altLang="en-US" sz="2500" dirty="0"/>
            </a:br>
            <a:endParaRPr lang="en-US" alt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578" y="2872899"/>
            <a:ext cx="4233091" cy="332066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2200" dirty="0"/>
              <a:t> </a:t>
            </a:r>
          </a:p>
          <a:p>
            <a:pPr marL="0" indent="0">
              <a:buNone/>
              <a:defRPr/>
            </a:pPr>
            <a:endParaRPr lang="en-US" sz="2200" dirty="0"/>
          </a:p>
          <a:p>
            <a:pPr marL="0" indent="0">
              <a:buNone/>
              <a:defRPr/>
            </a:pPr>
            <a:endParaRPr lang="en-US" sz="2200" dirty="0"/>
          </a:p>
          <a:p>
            <a:pPr>
              <a:defRPr/>
            </a:pPr>
            <a:endParaRPr lang="en-US" sz="2200" dirty="0"/>
          </a:p>
          <a:p>
            <a:pPr>
              <a:defRPr/>
            </a:pPr>
            <a:endParaRPr lang="en-US" sz="2200" dirty="0"/>
          </a:p>
          <a:p>
            <a:pPr>
              <a:defRPr/>
            </a:pPr>
            <a:endParaRPr lang="en-US" sz="2200" dirty="0"/>
          </a:p>
          <a:p>
            <a:pPr>
              <a:defRPr/>
            </a:pPr>
            <a:endParaRPr lang="en-US" sz="2200" dirty="0"/>
          </a:p>
        </p:txBody>
      </p:sp>
      <p:pic>
        <p:nvPicPr>
          <p:cNvPr id="1026" name="Picture 2" descr="The driver's license facility at 570 W. 209th St., Chicago Heights, on June 1, 2020, the day after a dumpster was set on fire next to the building during regional protests about George Floyd's death in Minnesota.">
            <a:extLst>
              <a:ext uri="{FF2B5EF4-FFF2-40B4-BE49-F238E27FC236}">
                <a16:creationId xmlns:a16="http://schemas.microsoft.com/office/drawing/2014/main" id="{6D63207D-33B2-4042-8726-5F65FB43A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8" r="8206"/>
          <a:stretch>
            <a:fillRect/>
          </a:stretch>
        </p:blipFill>
        <p:spPr bwMode="auto">
          <a:xfrm>
            <a:off x="4779035" y="10"/>
            <a:ext cx="7396366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B009F5-3175-B68C-B07A-A45250862BB6}"/>
              </a:ext>
            </a:extLst>
          </p:cNvPr>
          <p:cNvSpPr txBox="1"/>
          <p:nvPr/>
        </p:nvSpPr>
        <p:spPr>
          <a:xfrm>
            <a:off x="239456" y="3284388"/>
            <a:ext cx="609456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dirty="0"/>
              <a:t>Can you help us </a:t>
            </a:r>
          </a:p>
          <a:p>
            <a:r>
              <a:rPr lang="en-US" altLang="en-US" sz="4000" dirty="0"/>
              <a:t>in any way possible?</a:t>
            </a:r>
            <a:br>
              <a:rPr lang="en-US" altLang="en-US" sz="25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31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PARTICIPANT · THE EVIDENCE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Education is contagious, but only within 500 meters!</a:t>
            </a:r>
          </a:p>
        </p:txBody>
      </p:sp>
      <p:sp>
        <p:nvSpPr>
          <p:cNvPr id="4" name="Figure frame"/>
          <p:cNvSpPr/>
          <p:nvPr/>
        </p:nvSpPr>
        <p:spPr>
          <a:xfrm>
            <a:off x="2998534" y="1490000"/>
            <a:ext cx="6194931" cy="4480520"/>
          </a:xfrm>
          <a:prstGeom prst="rect">
            <a:avLst/>
          </a:prstGeom>
          <a:solidFill>
            <a:srgbClr val="FFFFFF"/>
          </a:solidFill>
          <a:ln w="9525">
            <a:solidFill>
              <a:srgbClr val="DDD5C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Fig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534" y="1650000"/>
            <a:ext cx="5874931" cy="4160520"/>
          </a:xfrm>
          <a:prstGeom prst="rect">
            <a:avLst/>
          </a:prstGeom>
        </p:spPr>
      </p:pic>
      <p:sp>
        <p:nvSpPr>
          <p:cNvPr id="6" name="Takeaway"/>
          <p:cNvSpPr txBox="1"/>
          <p:nvPr/>
        </p:nvSpPr>
        <p:spPr>
          <a:xfrm>
            <a:off x="548640" y="60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0.114σ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per treated Pre-K neighbor within 500m, and zero at 1km and 3km.</a:t>
            </a:r>
          </a:p>
        </p:txBody>
      </p:sp>
      <p:sp>
        <p:nvSpPr>
          <p:cNvPr id="7" name="Citation"/>
          <p:cNvSpPr txBox="1"/>
          <p:nvPr/>
        </p:nvSpPr>
        <p:spPr>
          <a:xfrm>
            <a:off x="548640" y="6440000"/>
            <a:ext cx="11064240" cy="2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Momeni, Vlassopoulos &amp; Zenou (2026), Figure 1. Design-based (Borusyak–Hull) specification; 95% CIs, SEs clustered at block group.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E64C1-3333-EDA2-8DFB-59C55B799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A4DC303-2330-E3EA-BD7D-904ACAB1EF2F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PARTICIPANT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3E19F998-4CCF-6355-50F2-BF489F3DB4BD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Spillovers change the arithmetic of social returns</a:t>
            </a:r>
            <a:endParaRPr lang="en-US" sz="30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454721D-62C7-8A34-EF2C-396266AA1622}"/>
              </a:ext>
            </a:extLst>
          </p:cNvPr>
          <p:cNvSpPr/>
          <p:nvPr/>
        </p:nvSpPr>
        <p:spPr>
          <a:xfrm>
            <a:off x="548640" y="1645920"/>
            <a:ext cx="6583680" cy="4297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spillovers of 0.114σ per treated neighbor (mean treated neighbor is ~1)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Highly localized, a pattern consistent with local child-to-child (and parent to parent!) interaction rather than broad diffusion.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Siblings of treated children benefited too, echoing the Perry intragenerational findings.</a:t>
            </a:r>
            <a:endParaRPr lang="en-US" sz="2000" dirty="0"/>
          </a:p>
          <a:p>
            <a:pPr marL="0" indent="0">
              <a:buNone/>
            </a:pPr>
            <a:endParaRPr lang="en-US" sz="2000" b="1" dirty="0">
              <a:solidFill>
                <a:srgbClr val="800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Evaluations that stop at the participant systematically understate the social return.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9DB5ABD0-9095-2181-F300-76633E82C429}"/>
              </a:ext>
            </a:extLst>
          </p:cNvPr>
          <p:cNvSpPr/>
          <p:nvPr/>
        </p:nvSpPr>
        <p:spPr>
          <a:xfrm>
            <a:off x="7818120" y="2011680"/>
            <a:ext cx="3566160" cy="3566160"/>
          </a:xfrm>
          <a:prstGeom prst="ellipse">
            <a:avLst/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9F6B8AA2-8B35-5E9D-476F-7F9E90B30B51}"/>
              </a:ext>
            </a:extLst>
          </p:cNvPr>
          <p:cNvSpPr/>
          <p:nvPr/>
        </p:nvSpPr>
        <p:spPr>
          <a:xfrm>
            <a:off x="8458200" y="2651760"/>
            <a:ext cx="2286000" cy="2286000"/>
          </a:xfrm>
          <a:prstGeom prst="ellipse">
            <a:avLst/>
          </a:prstGeom>
          <a:solidFill>
            <a:srgbClr val="EFE3C3"/>
          </a:solidFill>
          <a:ln w="12700">
            <a:solidFill>
              <a:srgbClr val="C49A2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6BDFC0F9-D0B4-0237-BA79-0527741DB654}"/>
              </a:ext>
            </a:extLst>
          </p:cNvPr>
          <p:cNvSpPr/>
          <p:nvPr/>
        </p:nvSpPr>
        <p:spPr>
          <a:xfrm>
            <a:off x="9098280" y="3291840"/>
            <a:ext cx="1005840" cy="1005840"/>
          </a:xfrm>
          <a:prstGeom prst="ellipse">
            <a:avLst/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6938C9EE-8683-F9FC-F4FC-2ADD69B92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176" y="3602736"/>
            <a:ext cx="384048" cy="384048"/>
          </a:xfrm>
          <a:prstGeom prst="rect">
            <a:avLst/>
          </a:prstGeom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3D781559-E69E-E6A3-B587-6D38E1F5C387}"/>
              </a:ext>
            </a:extLst>
          </p:cNvPr>
          <p:cNvSpPr/>
          <p:nvPr/>
        </p:nvSpPr>
        <p:spPr>
          <a:xfrm>
            <a:off x="8686800" y="4361688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treated child</a:t>
            </a:r>
            <a:endParaRPr lang="en-US" sz="105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71A7280-11A7-343D-601C-2A0B0B81DEDE}"/>
              </a:ext>
            </a:extLst>
          </p:cNvPr>
          <p:cNvSpPr/>
          <p:nvPr/>
        </p:nvSpPr>
        <p:spPr>
          <a:xfrm>
            <a:off x="8549640" y="2715768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family &amp; siblings</a:t>
            </a:r>
            <a:endParaRPr lang="en-US" sz="105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4859B28F-42F9-2F67-0121-C769D2B4EAA5}"/>
              </a:ext>
            </a:extLst>
          </p:cNvPr>
          <p:cNvSpPr/>
          <p:nvPr/>
        </p:nvSpPr>
        <p:spPr>
          <a:xfrm>
            <a:off x="8138160" y="2093976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neighborhood — 500m</a:t>
            </a:r>
            <a:endParaRPr lang="en-US" sz="105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4C6F0BFA-1F9A-9279-8F13-1774DB99CB17}"/>
              </a:ext>
            </a:extLst>
          </p:cNvPr>
          <p:cNvSpPr/>
          <p:nvPr/>
        </p:nvSpPr>
        <p:spPr>
          <a:xfrm>
            <a:off x="427007" y="5694987"/>
            <a:ext cx="682694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i="1" dirty="0">
                <a:solidFill>
                  <a:srgbClr val="5A5A5A"/>
                </a:solidFill>
              </a:rPr>
              <a:t>List, Momeni, Vlassopoulos &amp; Zenou, “Neighborhood Spillover Effects of Early Childhood Interventions” (CEPR DP 18134)</a:t>
            </a:r>
          </a:p>
        </p:txBody>
      </p:sp>
    </p:spTree>
    <p:extLst>
      <p:ext uri="{BB962C8B-B14F-4D97-AF65-F5344CB8AC3E}">
        <p14:creationId xmlns:p14="http://schemas.microsoft.com/office/powerpoint/2010/main" val="2620963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250" b="1">
                <a:solidFill>
                  <a:srgbClr val="C49A2A"/>
                </a:solidFill>
                <a:latin typeface="Calibri"/>
              </a:rPr>
              <a:t>THE FRAMEWORK · ROW 1 · COMPLETE</a:t>
            </a:r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sz="2800" b="1">
                <a:solidFill>
                  <a:srgbClr val="2B2B2B"/>
                </a:solidFill>
                <a:latin typeface="Cambria"/>
              </a:rPr>
              <a:t>Same object, second network: Σwθ identified twice</a:t>
            </a:r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560320"/>
          <a:ext cx="11064240" cy="3113532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E: Σ wᵢⱼθⱼ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2B2B2B"/>
                          </a:solidFill>
                          <a:latin typeface="Calibri"/>
                        </a:rPr>
                        <a:t>Others' skills enter your production — classrooms and neighborhoods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2B2B2B"/>
                          </a:solidFill>
                          <a:latin typeface="Calibri"/>
                        </a:rPr>
                        <a:t>Gains persist with treated classmates, erode when scattered (List &amp; Uchida); spillovers to nearby non-participants ≈ 38% of the total effect, within 500m (List, Momeni, Vlassopoulos, Zenou)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548640" y="58064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400" i="1">
                <a:solidFill>
                  <a:srgbClr val="5A5A5A"/>
                </a:solidFill>
                <a:latin typeface="Calibri"/>
              </a:rPr>
              <a:t>Same structural term, two networks, two designs — randomized w in classrooms, natural w in neighborhoods. Identified twice, same sign: the spillover sum is real, and the participant is the wrong unit of account.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2 · PARENTS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Latent human capital: the skills were never gone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45920"/>
            <a:ext cx="658368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Covid shuttered schools, it created the schooling shock no one would ever randomize. CHECC's decade-old randomization was suddenly live again.</a:t>
            </a:r>
          </a:p>
          <a:p>
            <a:pPr marL="0" indent="0">
              <a:spcAft>
                <a:spcPts val="1200"/>
              </a:spcAft>
              <a:buNone/>
            </a:pPr>
            <a:endParaRPr lang="en-US" sz="155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15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Were any of the CHECC treatment kids different from control? 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589520" y="2103120"/>
            <a:ext cx="4023360" cy="3246120"/>
          </a:xfrm>
          <a:prstGeom prst="roundRect">
            <a:avLst>
              <a:gd name="adj" fmla="val 2535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hape 4"/>
          <p:cNvSpPr/>
          <p:nvPr/>
        </p:nvSpPr>
        <p:spPr>
          <a:xfrm>
            <a:off x="7909560" y="2377440"/>
            <a:ext cx="640080" cy="640080"/>
          </a:xfrm>
          <a:prstGeom prst="ellipse">
            <a:avLst/>
          </a:prstGeom>
          <a:solidFill>
            <a:srgbClr val="EFE3C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008" y="2532888"/>
            <a:ext cx="329184" cy="32918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909560" y="3182112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Insurance, not just investment?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909560" y="3822192"/>
            <a:ext cx="3429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8640" y="4148616"/>
            <a:ext cx="633523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i="1" dirty="0">
                <a:solidFill>
                  <a:srgbClr val="5A5A5A"/>
                </a:solidFill>
                <a:latin typeface="Calibri"/>
              </a:rPr>
              <a:t>Jha, List, Royer &amp; Samek, “Latent Human Capital: How Early Investments in Parents Buffer Against Future Schooling Shocks” </a:t>
            </a:r>
            <a:r>
              <a:rPr lang="en-US" sz="1600" i="1" dirty="0">
                <a:solidFill>
                  <a:srgbClr val="5A5A5A"/>
                </a:solidFill>
                <a:latin typeface="Calibri"/>
              </a:rPr>
              <a:t>Coming soon!</a:t>
            </a:r>
            <a:endParaRPr sz="1600" i="1" dirty="0">
              <a:solidFill>
                <a:srgbClr val="5A5A5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2 · PARENTS · THE EVIDENCE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schools closed, the decade-old treatment effect reappeared</a:t>
            </a:r>
          </a:p>
        </p:txBody>
      </p:sp>
      <p:sp>
        <p:nvSpPr>
          <p:cNvPr id="4" name="Figure frame"/>
          <p:cNvSpPr/>
          <p:nvPr/>
        </p:nvSpPr>
        <p:spPr>
          <a:xfrm>
            <a:off x="1272560" y="1490000"/>
            <a:ext cx="9646880" cy="4389148"/>
          </a:xfrm>
          <a:prstGeom prst="rect">
            <a:avLst/>
          </a:prstGeom>
          <a:solidFill>
            <a:srgbClr val="FFFFFF"/>
          </a:solidFill>
          <a:ln w="9525">
            <a:solidFill>
              <a:srgbClr val="DDD5C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Fig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0" y="1650000"/>
            <a:ext cx="9326880" cy="4069148"/>
          </a:xfrm>
          <a:prstGeom prst="rect">
            <a:avLst/>
          </a:prstGeom>
        </p:spPr>
      </p:pic>
      <p:sp>
        <p:nvSpPr>
          <p:cNvPr id="6" name="Takeaway"/>
          <p:cNvSpPr txBox="1"/>
          <p:nvPr/>
        </p:nvSpPr>
        <p:spPr>
          <a:xfrm>
            <a:off x="548640" y="60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0.30σ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loss for controls falls to 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0.11σ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under Parent Academy (p = 0.01), ten years on. Pre-K: no shield (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0.25σ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 = 0.61).</a:t>
            </a:r>
          </a:p>
        </p:txBody>
      </p:sp>
      <p:sp>
        <p:nvSpPr>
          <p:cNvPr id="7" name="Citation"/>
          <p:cNvSpPr txBox="1"/>
          <p:nvPr/>
        </p:nvSpPr>
        <p:spPr>
          <a:xfrm>
            <a:off x="548640" y="6440000"/>
            <a:ext cx="11064240" cy="2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Jha, List, Royer &amp; Samek (2026), Figure 2. Covid loss = 2019 minus 2021/22 IAR scale scores, in 2019 SDs; whiskers are 95% CIs. </a:t>
            </a:r>
            <a:r>
              <a:rPr lang="en-US" sz="1100" dirty="0"/>
              <a:t>Goldhaber et al</a:t>
            </a:r>
            <a:r>
              <a:rPr lang="en-US" sz="1100"/>
              <a:t>.; Betthauser et al. </a:t>
            </a:r>
            <a:endParaRPr lang="en-US" sz="1100" i="1" dirty="0">
              <a:solidFill>
                <a:srgbClr val="5A5A5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07347-2F3C-F3EC-2BE2-E14AC1DC76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0152ECB1-929B-A437-BB82-21E33646D6BA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2 · PARENTS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6E6CCC7F-73EA-A9B8-233F-A7F2740D57AE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Latent human capital: the skills were never gone</a:t>
            </a:r>
            <a:endParaRPr lang="en-US" sz="29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3256A6A-8FDC-4933-38E6-1501790A08F6}"/>
              </a:ext>
            </a:extLst>
          </p:cNvPr>
          <p:cNvSpPr/>
          <p:nvPr/>
        </p:nvSpPr>
        <p:spPr>
          <a:xfrm>
            <a:off x="548640" y="1645920"/>
            <a:ext cx="658368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whose parents received early investment training weathered the shock far better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early treatment built durable parental capacity that switched on precisely when the school input switched off.</a:t>
            </a:r>
            <a:endParaRPr lang="en-US" sz="2000" dirty="0"/>
          </a:p>
          <a:p>
            <a:pPr marL="0" indent="0">
              <a:buNone/>
            </a:pPr>
            <a:endParaRPr lang="en-US" sz="2000" b="1" dirty="0">
              <a:solidFill>
                <a:srgbClr val="800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2000" b="1" dirty="0">
              <a:solidFill>
                <a:srgbClr val="80002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Fade-out on test scores is not evidence the capital is gone. It can sit latent (and buffer) until circumstances call on it.</a:t>
            </a:r>
            <a:endParaRPr lang="en-US" sz="2000" dirty="0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6F10206C-D696-53F7-5FB4-8D368B3EDC05}"/>
              </a:ext>
            </a:extLst>
          </p:cNvPr>
          <p:cNvSpPr/>
          <p:nvPr/>
        </p:nvSpPr>
        <p:spPr>
          <a:xfrm>
            <a:off x="7589520" y="2103120"/>
            <a:ext cx="4023360" cy="3246120"/>
          </a:xfrm>
          <a:prstGeom prst="roundRect">
            <a:avLst>
              <a:gd name="adj" fmla="val 2535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8F97419-F4AA-BD3D-EB9B-F68EC8AC6B4E}"/>
              </a:ext>
            </a:extLst>
          </p:cNvPr>
          <p:cNvSpPr/>
          <p:nvPr/>
        </p:nvSpPr>
        <p:spPr>
          <a:xfrm>
            <a:off x="7909560" y="2377440"/>
            <a:ext cx="640080" cy="640080"/>
          </a:xfrm>
          <a:prstGeom prst="ellipse">
            <a:avLst/>
          </a:prstGeom>
          <a:solidFill>
            <a:srgbClr val="EFE3C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63AA30FA-D76A-6CD3-54F7-0F88B04BD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008" y="2532888"/>
            <a:ext cx="329184" cy="329184"/>
          </a:xfrm>
          <a:prstGeom prst="rect">
            <a:avLst/>
          </a:prstGeom>
        </p:spPr>
      </p:pic>
      <p:sp>
        <p:nvSpPr>
          <p:cNvPr id="8" name="Text 5">
            <a:extLst>
              <a:ext uri="{FF2B5EF4-FFF2-40B4-BE49-F238E27FC236}">
                <a16:creationId xmlns:a16="http://schemas.microsoft.com/office/drawing/2014/main" id="{B501FA2D-AE36-8EB6-B3FD-05238AF546A8}"/>
              </a:ext>
            </a:extLst>
          </p:cNvPr>
          <p:cNvSpPr/>
          <p:nvPr/>
        </p:nvSpPr>
        <p:spPr>
          <a:xfrm>
            <a:off x="7909560" y="3182112"/>
            <a:ext cx="3429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Insurance, not just investment</a:t>
            </a:r>
            <a:endParaRPr lang="en-US" sz="17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181ECD8-C225-A77A-AF15-8B3BB087B163}"/>
              </a:ext>
            </a:extLst>
          </p:cNvPr>
          <p:cNvSpPr/>
          <p:nvPr/>
        </p:nvSpPr>
        <p:spPr>
          <a:xfrm>
            <a:off x="7909560" y="3822192"/>
            <a:ext cx="3429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parental programs act like an insurance policy on children's human capital — a value entirely invisible to standard test-score evaluations.</a:t>
            </a:r>
            <a:endParaRPr lang="en-US" sz="13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EB5D753-5C2C-FFB1-4BEE-9F6268674887}"/>
              </a:ext>
            </a:extLst>
          </p:cNvPr>
          <p:cNvSpPr/>
          <p:nvPr/>
        </p:nvSpPr>
        <p:spPr>
          <a:xfrm>
            <a:off x="548640" y="4997196"/>
            <a:ext cx="6583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600" i="1" dirty="0">
                <a:solidFill>
                  <a:srgbClr val="5A5A5A"/>
                </a:solidFill>
              </a:rPr>
              <a:t>Jha, List, Royer &amp; Samek, “Latent Human Capital: How Early Investments in Parents Buffer Against Future Schooling Shocks” Coming soon!</a:t>
            </a:r>
          </a:p>
        </p:txBody>
      </p:sp>
    </p:spTree>
    <p:extLst>
      <p:ext uri="{BB962C8B-B14F-4D97-AF65-F5344CB8AC3E}">
        <p14:creationId xmlns:p14="http://schemas.microsoft.com/office/powerpoint/2010/main" val="1988031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· ROW 2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is a stock: built early, it pays off when S fails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214896"/>
              </p:ext>
            </p:extLst>
          </p:nvPr>
        </p:nvGraphicFramePr>
        <p:xfrm>
          <a:off x="548640" y="2560320"/>
          <a:ext cx="11064240" cy="3122676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E: Σ wᵢⱼθⱼ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2B2B2B"/>
                          </a:solidFill>
                          <a:latin typeface="Calibri"/>
                        </a:rPr>
                        <a:t>Others' skills enter your production — classrooms and neighborhoods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Gains persist with treated classmates, erode when scattered (List &amp; Uchida); spillovers to nearby non-participants ≈ 38% of the total effect, within 500m (List, Momeni, Vlassopoulos, Zenou)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P built early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2B2B2B"/>
                          </a:solidFill>
                          <a:latin typeface="Calibri"/>
                        </a:rPr>
                        <a:t>Parental capital persists; substitutes for S when schools fail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Covid closures: control children lose 0.30σ of state test scores, Parent Academy children lose 0.11σ (p = 0.01)</a:t>
                      </a:r>
                      <a:r>
                        <a:rPr lang="en-US"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 8–10 years post-treatment (Jha, List, Royer, Samek)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CHILD’S EFFORT · C · NEW ROW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 is movable by the designer, when effort responds to incentives!</a:t>
            </a:r>
          </a:p>
        </p:txBody>
      </p:sp>
      <p:sp>
        <p:nvSpPr>
          <p:cNvPr id="902" name="CCol902"/>
          <p:cNvSpPr txBox="1"/>
          <p:nvPr/>
        </p:nvSpPr>
        <p:spPr>
          <a:xfrm>
            <a:off x="568080" y="1500000"/>
            <a:ext cx="11064240" cy="440000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spcAft>
                <a:spcPts val="400"/>
              </a:spcAft>
            </a:pPr>
            <a:r>
              <a:rPr lang="en-US" sz="2400" b="1" i="0" dirty="0">
                <a:solidFill>
                  <a:srgbClr val="800020"/>
                </a:solidFill>
                <a:latin typeface="Calibri"/>
              </a:rPr>
              <a:t>Morning of the test:</a:t>
            </a:r>
          </a:p>
          <a:p>
            <a:pPr>
              <a:spcAft>
                <a:spcPts val="400"/>
              </a:spcAft>
            </a:pPr>
            <a:r>
              <a:rPr lang="en-US" sz="2400" b="0" i="0" dirty="0">
                <a:solidFill>
                  <a:srgbClr val="2B2B2B"/>
                </a:solidFill>
                <a:latin typeface="Calibri"/>
              </a:rPr>
              <a:t>Offer surprise “</a:t>
            </a:r>
            <a:r>
              <a:rPr lang="en-US" sz="2400" b="0" i="0" dirty="0" err="1">
                <a:solidFill>
                  <a:srgbClr val="2B2B2B"/>
                </a:solidFill>
                <a:latin typeface="Calibri"/>
              </a:rPr>
              <a:t>clawback</a:t>
            </a:r>
            <a:r>
              <a:rPr lang="en-US" sz="2400" b="0" i="0" dirty="0">
                <a:solidFill>
                  <a:srgbClr val="2B2B2B"/>
                </a:solidFill>
                <a:latin typeface="Calibri"/>
              </a:rPr>
              <a:t>” incentives just before a PISA test: U.S. versus Shanghai students </a:t>
            </a:r>
          </a:p>
          <a:p>
            <a:pPr>
              <a:spcAft>
                <a:spcPts val="400"/>
              </a:spcAft>
            </a:pPr>
            <a:endParaRPr lang="en-US" sz="2400" dirty="0">
              <a:solidFill>
                <a:srgbClr val="2B2B2B"/>
              </a:solidFill>
              <a:latin typeface="Calibri"/>
            </a:endParaRPr>
          </a:p>
          <a:p>
            <a:pPr>
              <a:spcAft>
                <a:spcPts val="400"/>
              </a:spcAft>
            </a:pPr>
            <a:r>
              <a:rPr lang="en-US" sz="2400" b="0" i="0" dirty="0">
                <a:solidFill>
                  <a:srgbClr val="2B2B2B"/>
                </a:solidFill>
                <a:latin typeface="Calibri"/>
              </a:rPr>
              <a:t>What happens? </a:t>
            </a:r>
          </a:p>
          <a:p>
            <a:pPr>
              <a:spcAft>
                <a:spcPts val="400"/>
              </a:spcAft>
            </a:pPr>
            <a:endParaRPr lang="en-US" sz="2400" dirty="0">
              <a:solidFill>
                <a:srgbClr val="2B2B2B"/>
              </a:solidFill>
              <a:latin typeface="Calibri"/>
            </a:endParaRPr>
          </a:p>
          <a:p>
            <a:pPr>
              <a:spcAft>
                <a:spcPts val="400"/>
              </a:spcAft>
            </a:pPr>
            <a:r>
              <a:rPr lang="en-US" sz="2400" b="0" i="1" dirty="0">
                <a:solidFill>
                  <a:srgbClr val="5A5A5A"/>
                </a:solidFill>
                <a:latin typeface="Calibri"/>
              </a:rPr>
              <a:t>Gneezy, List, Livingston, Qin, Sadoff &amp; Xu, AER: Insights 1(3), 2019.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CHILD’S EFFORT · C · THE EVIDENCE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scores measure trying: worth 24 points and 17 ranks</a:t>
            </a:r>
          </a:p>
        </p:txBody>
      </p:sp>
      <p:sp>
        <p:nvSpPr>
          <p:cNvPr id="4" name="Figure frame"/>
          <p:cNvSpPr/>
          <p:nvPr/>
        </p:nvSpPr>
        <p:spPr>
          <a:xfrm>
            <a:off x="1272560" y="1490000"/>
            <a:ext cx="9646880" cy="4389148"/>
          </a:xfrm>
          <a:prstGeom prst="rect">
            <a:avLst/>
          </a:prstGeom>
          <a:solidFill>
            <a:srgbClr val="FFFFFF"/>
          </a:solidFill>
          <a:ln w="9525">
            <a:solidFill>
              <a:srgbClr val="DDD5C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Fig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0" y="1650000"/>
            <a:ext cx="9326880" cy="4069148"/>
          </a:xfrm>
          <a:prstGeom prst="rect">
            <a:avLst/>
          </a:prstGeom>
        </p:spPr>
      </p:pic>
      <p:sp>
        <p:nvSpPr>
          <p:cNvPr id="6" name="Takeaway"/>
          <p:cNvSpPr txBox="1"/>
          <p:nvPr/>
        </p:nvSpPr>
        <p:spPr>
          <a:xfrm>
            <a:off x="548640" y="60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+0.20σ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U.S. score gain under a $25 incentive (p &lt; .01); Shanghai: 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+0.03σ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n.s.  S</a:t>
            </a:r>
          </a:p>
          <a:p>
            <a:pPr marL="0" indent="0" algn="ctr">
              <a:buNone/>
            </a:pPr>
            <a:r>
              <a:rPr lang="en-US" sz="1500" dirty="0" err="1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imulated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PISA: 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+24 points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: from 36th to ≈19th of 65, with ability unchanged.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7EF9E-3BC6-78C1-0FA2-A450C5BE3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>
            <a:extLst>
              <a:ext uri="{FF2B5EF4-FFF2-40B4-BE49-F238E27FC236}">
                <a16:creationId xmlns:a16="http://schemas.microsoft.com/office/drawing/2014/main" id="{F4D31D14-CAF7-3FD4-92BE-DEF044EB0662}"/>
              </a:ext>
            </a:extLst>
          </p:cNvPr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CHILD’S EFFORT · C · NEW ROW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E869682-DCDF-F824-BD6D-F9600ADCFF59}"/>
              </a:ext>
            </a:extLst>
          </p:cNvPr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 is chooseable: when effort predictably responds to incentives </a:t>
            </a:r>
          </a:p>
        </p:txBody>
      </p:sp>
      <p:sp>
        <p:nvSpPr>
          <p:cNvPr id="901" name="CCol901">
            <a:extLst>
              <a:ext uri="{FF2B5EF4-FFF2-40B4-BE49-F238E27FC236}">
                <a16:creationId xmlns:a16="http://schemas.microsoft.com/office/drawing/2014/main" id="{3115B5CB-5BAC-962D-5E17-026E0193BB4C}"/>
              </a:ext>
            </a:extLst>
          </p:cNvPr>
          <p:cNvSpPr txBox="1"/>
          <p:nvPr/>
        </p:nvSpPr>
        <p:spPr>
          <a:xfrm>
            <a:off x="548640" y="1500000"/>
            <a:ext cx="10639820" cy="4400000"/>
          </a:xfrm>
          <a:prstGeom prst="rect">
            <a:avLst/>
          </a:prstGeom>
          <a:noFill/>
        </p:spPr>
        <p:txBody>
          <a:bodyPr wrap="square" lIns="0" tIns="0">
            <a:normAutofit/>
          </a:bodyPr>
          <a:lstStyle/>
          <a:p>
            <a:pPr>
              <a:spcAft>
                <a:spcPts val="400"/>
              </a:spcAft>
            </a:pPr>
            <a:r>
              <a:rPr lang="en-US" b="1" i="0" dirty="0">
                <a:solidFill>
                  <a:srgbClr val="800020"/>
                </a:solidFill>
                <a:latin typeface="Calibri"/>
              </a:rPr>
              <a:t>Student incentives</a:t>
            </a:r>
          </a:p>
          <a:p>
            <a:pPr>
              <a:spcAft>
                <a:spcPts val="400"/>
              </a:spcAft>
            </a:pPr>
            <a:r>
              <a:rPr lang="en-US" b="0" i="0" dirty="0">
                <a:solidFill>
                  <a:srgbClr val="2B2B2B"/>
                </a:solidFill>
                <a:latin typeface="Calibri"/>
              </a:rPr>
              <a:t>Financial and non-financial rewards move student effort,  but only when delivered immediately. Loss-framed, prepaid rewards lift math ~0.12σ; introduce any delay and the motivating power vanishes.</a:t>
            </a:r>
          </a:p>
          <a:p>
            <a:pPr>
              <a:spcAft>
                <a:spcPts val="1600"/>
              </a:spcAft>
            </a:pPr>
            <a:r>
              <a:rPr lang="en-US" b="0" i="1" dirty="0">
                <a:solidFill>
                  <a:srgbClr val="5A5A5A"/>
                </a:solidFill>
                <a:latin typeface="Calibri"/>
              </a:rPr>
              <a:t>Levitt, List, Neckermann &amp; Sadoff, AEJ: Economic Policy, 2016.</a:t>
            </a:r>
          </a:p>
          <a:p>
            <a:pPr>
              <a:spcAft>
                <a:spcPts val="1600"/>
              </a:spcAft>
            </a:pPr>
            <a:endParaRPr lang="en-US" b="0" i="1" dirty="0">
              <a:solidFill>
                <a:srgbClr val="5A5A5A"/>
              </a:solidFill>
              <a:latin typeface="Calibri"/>
            </a:endParaRPr>
          </a:p>
          <a:p>
            <a:pPr>
              <a:spcAft>
                <a:spcPts val="400"/>
              </a:spcAft>
            </a:pPr>
            <a:r>
              <a:rPr lang="en-US" b="1" i="0" dirty="0">
                <a:solidFill>
                  <a:srgbClr val="800020"/>
                </a:solidFill>
                <a:latin typeface="Calibri"/>
              </a:rPr>
              <a:t>No lasting crowd-out</a:t>
            </a:r>
          </a:p>
          <a:p>
            <a:pPr>
              <a:spcAft>
                <a:spcPts val="400"/>
              </a:spcAft>
            </a:pPr>
            <a:r>
              <a:rPr lang="en-US" b="0" i="0" dirty="0">
                <a:solidFill>
                  <a:srgbClr val="2B2B2B"/>
                </a:solidFill>
                <a:latin typeface="Calibri"/>
              </a:rPr>
              <a:t>Incentives move incented tests, and any crowd-out of intrinsic motivation is temporary: treated students outperform a year later.</a:t>
            </a:r>
          </a:p>
          <a:p>
            <a:pPr>
              <a:spcAft>
                <a:spcPts val="400"/>
              </a:spcAft>
            </a:pPr>
            <a:r>
              <a:rPr lang="en-US" b="0" i="1" dirty="0">
                <a:solidFill>
                  <a:srgbClr val="5A5A5A"/>
                </a:solidFill>
                <a:latin typeface="Calibri"/>
              </a:rPr>
              <a:t>List, Livingston &amp; Neckermann, Economics of Education Review, 2018.</a:t>
            </a:r>
          </a:p>
          <a:p>
            <a:pPr>
              <a:spcAft>
                <a:spcPts val="400"/>
              </a:spcAft>
            </a:pPr>
            <a:endParaRPr lang="en-US" i="1" dirty="0">
              <a:solidFill>
                <a:srgbClr val="5A5A5A"/>
              </a:solidFill>
              <a:latin typeface="Calibri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solidFill>
                  <a:srgbClr val="800020"/>
                </a:solidFill>
              </a:rPr>
              <a:t>In the model: C can be changed by the designer, the child prices effort, it enters the technology f, and it enters the score Z. Not all of θ shows up unless C does.</a:t>
            </a:r>
          </a:p>
          <a:p>
            <a:pPr>
              <a:spcAft>
                <a:spcPts val="400"/>
              </a:spcAft>
            </a:pPr>
            <a:endParaRPr lang="en-US" b="0" i="1" dirty="0">
              <a:solidFill>
                <a:srgbClr val="5A5A5A"/>
              </a:solidFill>
              <a:latin typeface="Calibri"/>
            </a:endParaRPr>
          </a:p>
          <a:p>
            <a:pPr>
              <a:spcAft>
                <a:spcPts val="400"/>
              </a:spcAft>
            </a:pPr>
            <a:endParaRPr lang="en-US" i="1" dirty="0">
              <a:solidFill>
                <a:srgbClr val="5A5A5A"/>
              </a:solidFill>
              <a:latin typeface="Calibri"/>
            </a:endParaRPr>
          </a:p>
          <a:p>
            <a:pPr>
              <a:spcAft>
                <a:spcPts val="400"/>
              </a:spcAft>
            </a:pPr>
            <a:endParaRPr lang="en-US" b="0" i="1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7" name="Citation">
            <a:extLst>
              <a:ext uri="{FF2B5EF4-FFF2-40B4-BE49-F238E27FC236}">
                <a16:creationId xmlns:a16="http://schemas.microsoft.com/office/drawing/2014/main" id="{AB5670FC-71B5-3E45-F708-3E56766F9B72}"/>
              </a:ext>
            </a:extLst>
          </p:cNvPr>
          <p:cNvSpPr txBox="1"/>
          <p:nvPr/>
        </p:nvSpPr>
        <p:spPr>
          <a:xfrm>
            <a:off x="548640" y="6440000"/>
            <a:ext cx="11064240" cy="2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experiments, one object: the child’s own investment C. Full citations in References. </a:t>
            </a:r>
          </a:p>
        </p:txBody>
      </p:sp>
    </p:spTree>
    <p:extLst>
      <p:ext uri="{BB962C8B-B14F-4D97-AF65-F5344CB8AC3E}">
        <p14:creationId xmlns:p14="http://schemas.microsoft.com/office/powerpoint/2010/main" val="425883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Screen Shot 2012-04-23 at 11.28.18 AM.png">
            <a:extLst>
              <a:ext uri="{FF2B5EF4-FFF2-40B4-BE49-F238E27FC236}">
                <a16:creationId xmlns:a16="http://schemas.microsoft.com/office/drawing/2014/main" id="{C32D2CAC-E7F8-C624-8468-865C236CE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093" y="274639"/>
            <a:ext cx="9277165" cy="63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itle 1">
            <a:extLst>
              <a:ext uri="{FF2B5EF4-FFF2-40B4-BE49-F238E27FC236}">
                <a16:creationId xmlns:a16="http://schemas.microsoft.com/office/drawing/2014/main" id="{E1DBC177-5972-CB09-04E8-55B96746F7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124" name="TextBox 2">
            <a:extLst>
              <a:ext uri="{FF2B5EF4-FFF2-40B4-BE49-F238E27FC236}">
                <a16:creationId xmlns:a16="http://schemas.microsoft.com/office/drawing/2014/main" id="{14739C68-38D0-CF2E-D1E3-82210902D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364" y="2963863"/>
            <a:ext cx="1089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Chicago</a:t>
            </a:r>
          </a:p>
        </p:txBody>
      </p:sp>
      <p:sp>
        <p:nvSpPr>
          <p:cNvPr id="5125" name="TextBox 3">
            <a:extLst>
              <a:ext uri="{FF2B5EF4-FFF2-40B4-BE49-F238E27FC236}">
                <a16:creationId xmlns:a16="http://schemas.microsoft.com/office/drawing/2014/main" id="{52A1971E-527E-388B-D114-99F8ED346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2401" y="5949950"/>
            <a:ext cx="14716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Chicago Heights</a:t>
            </a:r>
          </a:p>
        </p:txBody>
      </p:sp>
      <p:pic>
        <p:nvPicPr>
          <p:cNvPr id="5126" name="Picture 6" descr="Screen Shot 2012-04-23 at 12.08.51 PM.png">
            <a:extLst>
              <a:ext uri="{FF2B5EF4-FFF2-40B4-BE49-F238E27FC236}">
                <a16:creationId xmlns:a16="http://schemas.microsoft.com/office/drawing/2014/main" id="{5E12F4FF-8892-8C3B-8926-0BF22FE5D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19" y="1633538"/>
            <a:ext cx="1979720" cy="3311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5260C-066F-7B13-FE1F-B763DB1AA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1F598B0-4CA3-5503-9D75-C2FAA95F5D8C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250" b="1">
                <a:solidFill>
                  <a:srgbClr val="C49A2A"/>
                </a:solidFill>
                <a:latin typeface="Calibri"/>
              </a:rPr>
              <a:t>THE FRAMEWORK · ROW 3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87E2039-F4C2-8B6F-1918-5C238F7ABC2D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sz="2700" b="1">
                <a:solidFill>
                  <a:srgbClr val="2B2B2B"/>
                </a:solidFill>
                <a:latin typeface="Cambria"/>
              </a:rPr>
              <a:t>C is a choice: the child supplies the effort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340E13F7-11FE-BE82-F780-DF1D9E392152}"/>
              </a:ext>
            </a:extLst>
          </p:cNvPr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DA5A88C8-DB5D-4142-924D-80674A436DAA}"/>
              </a:ext>
            </a:extLst>
          </p:cNvPr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28" name="Table 0">
            <a:extLst>
              <a:ext uri="{FF2B5EF4-FFF2-40B4-BE49-F238E27FC236}">
                <a16:creationId xmlns:a16="http://schemas.microsoft.com/office/drawing/2014/main" id="{F0244141-6786-4F75-E11B-A6AC383F1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755401"/>
              </p:ext>
            </p:extLst>
          </p:nvPr>
        </p:nvGraphicFramePr>
        <p:xfrm>
          <a:off x="548640" y="2560320"/>
          <a:ext cx="11064240" cy="3291840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E: Σ wᵢⱼθⱼ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2B2B2B"/>
                          </a:solidFill>
                          <a:latin typeface="Calibri"/>
                        </a:rPr>
                        <a:t>Others' skills enter your production — classrooms and neighborhoods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Gains persist with treated classmates, erode when scattered (List &amp; Uchida); spillovers to nearby non-participants ≈ 38% of the total effect, within 500m (List, Momeni, Vlassopoulos, Zenou)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P built early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2B2B2B"/>
                          </a:solidFill>
                          <a:latin typeface="Calibri"/>
                        </a:rPr>
                        <a:t>Parental capital persists; substitutes for S when schools fail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Covid closures: control children lose 0.30σ of state test scores, Parent Academy children lose 0.11σ (p = 0.01) — 8–10 years post-treatment (Jha, List, Royer, Samek)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C: child’s effort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The child’s own investment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effort enters f, and it is in the score Z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Loss-framed, prepaid rewards lift math ~0.12σ; delay kills the effect (Levitt, List, Neckermann, Sadoff); no lasting crowd-out (List, Livingston, Neckermann); $25 lifts U.S. scores 0.20σ, Shanghai nil (Gneezy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endParaRPr/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endParaRPr/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>
            <a:extLst>
              <a:ext uri="{FF2B5EF4-FFF2-40B4-BE49-F238E27FC236}">
                <a16:creationId xmlns:a16="http://schemas.microsoft.com/office/drawing/2014/main" id="{235D2D1B-D1B5-72A0-9E9F-8E38D64E2DEE}"/>
              </a:ext>
            </a:extLst>
          </p:cNvPr>
          <p:cNvSpPr/>
          <p:nvPr/>
        </p:nvSpPr>
        <p:spPr>
          <a:xfrm>
            <a:off x="548640" y="58064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400" i="1">
                <a:solidFill>
                  <a:srgbClr val="5A5A5A"/>
                </a:solidFill>
                <a:latin typeface="Calibri"/>
              </a:rPr>
              <a:t>Row three filled: effort responds to price, decays with delay — and it lives inside Z. That contamination is exactly where the measurement map comes in next.</a:t>
            </a:r>
          </a:p>
        </p:txBody>
      </p:sp>
    </p:spTree>
    <p:extLst>
      <p:ext uri="{BB962C8B-B14F-4D97-AF65-F5344CB8AC3E}">
        <p14:creationId xmlns:p14="http://schemas.microsoft.com/office/powerpoint/2010/main" val="3540853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4E00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3 · THE BRAIN  —  NEW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Take the Students to the EEG to Explore Executive Function 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64922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900"/>
              </a:spcAft>
              <a:buNone/>
            </a:pPr>
            <a:r>
              <a:rPr sz="1600" b="0" dirty="0">
                <a:solidFill>
                  <a:srgbClr val="F2EDE4"/>
                </a:solidFill>
                <a:latin typeface="Calibri"/>
              </a:rPr>
              <a:t>We built a space-themed EEG lab in a Chicago Heights storefront and measured brain activity of 72 CHECC children (36 preschool, 36 control).</a:t>
            </a:r>
            <a:endParaRPr lang="en-US" sz="1600" dirty="0"/>
          </a:p>
          <a:p>
            <a:pPr>
              <a:spcAft>
                <a:spcPts val="900"/>
              </a:spcAft>
            </a:pPr>
            <a:r>
              <a:rPr sz="1600" b="0" dirty="0">
                <a:solidFill>
                  <a:srgbClr val="F2EDE4"/>
                </a:solidFill>
                <a:latin typeface="Calibri"/>
              </a:rPr>
              <a:t>The task: press a button for every animal except the dog. Dog trials force the brain to slam the brakes</a:t>
            </a:r>
            <a:r>
              <a:rPr lang="en-US" sz="1600" b="0" dirty="0">
                <a:solidFill>
                  <a:srgbClr val="F2EDE4"/>
                </a:solidFill>
                <a:latin typeface="Calibri"/>
              </a:rPr>
              <a:t>: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inhibitory control, the core of executive function.</a:t>
            </a:r>
          </a:p>
          <a:p>
            <a:pPr>
              <a:spcAft>
                <a:spcPts val="900"/>
              </a:spcAft>
            </a:pPr>
            <a:r>
              <a:rPr sz="1600" b="0" dirty="0">
                <a:solidFill>
                  <a:srgbClr val="F2EDE4"/>
                </a:solidFill>
                <a:latin typeface="Calibri"/>
              </a:rPr>
              <a:t>The measure: N2, the electrical signature of that braking. </a:t>
            </a:r>
            <a:endParaRPr lang="en-US" sz="1600" b="0" dirty="0">
              <a:solidFill>
                <a:srgbClr val="F2EDE4"/>
              </a:solidFill>
              <a:latin typeface="Calibri"/>
            </a:endParaRPr>
          </a:p>
          <a:p>
            <a:pPr>
              <a:spcAft>
                <a:spcPts val="900"/>
              </a:spcAft>
            </a:pPr>
            <a:endParaRPr lang="en-US" sz="1600" dirty="0">
              <a:solidFill>
                <a:srgbClr val="F2EDE4"/>
              </a:solidFill>
              <a:latin typeface="Calibri"/>
            </a:endParaRPr>
          </a:p>
          <a:p>
            <a:pPr>
              <a:spcAft>
                <a:spcPts val="900"/>
              </a:spcAft>
            </a:pPr>
            <a:r>
              <a:rPr lang="en-US" sz="1600" b="0" dirty="0">
                <a:solidFill>
                  <a:srgbClr val="F2EDE4"/>
                </a:solidFill>
                <a:latin typeface="Calibri"/>
              </a:rPr>
              <a:t>If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Preschool children show greater N2 on braking trials </a:t>
            </a:r>
            <a:r>
              <a:rPr lang="en-US" sz="1600" b="0" dirty="0">
                <a:solidFill>
                  <a:srgbClr val="F2EDE4"/>
                </a:solidFill>
                <a:latin typeface="Calibri"/>
              </a:rPr>
              <a:t>, then their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inhibitory system </a:t>
            </a:r>
            <a:r>
              <a:rPr lang="en-US" sz="1600" b="0" dirty="0">
                <a:solidFill>
                  <a:srgbClr val="F2EDE4"/>
                </a:solidFill>
                <a:latin typeface="Calibri"/>
              </a:rPr>
              <a:t>is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more engaged </a:t>
            </a:r>
            <a:endParaRPr lang="en-US" sz="1600" b="0" dirty="0">
              <a:solidFill>
                <a:srgbClr val="F2EDE4"/>
              </a:solidFill>
              <a:latin typeface="Calibri"/>
            </a:endParaRPr>
          </a:p>
          <a:p>
            <a:pPr>
              <a:spcAft>
                <a:spcPts val="900"/>
              </a:spcAft>
            </a:pPr>
            <a:r>
              <a:rPr lang="en-US" sz="1600" dirty="0">
                <a:solidFill>
                  <a:srgbClr val="F2EDE4"/>
                </a:solidFill>
                <a:latin typeface="Calibri"/>
              </a:rPr>
              <a:t>Reall that in our measures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behavioral EF tests (Fryer et al. 2020) barely moved</a:t>
            </a:r>
            <a:r>
              <a:rPr lang="en-US" sz="1600" dirty="0">
                <a:solidFill>
                  <a:srgbClr val="F2EDE4"/>
                </a:solidFill>
                <a:latin typeface="Calibri"/>
              </a:rPr>
              <a:t> in pre-school treatment.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 </a:t>
            </a:r>
            <a:endParaRPr lang="en-US" sz="1600" b="0" dirty="0">
              <a:solidFill>
                <a:srgbClr val="F2EDE4"/>
              </a:solidFill>
              <a:latin typeface="Calibri"/>
            </a:endParaRPr>
          </a:p>
          <a:p>
            <a:pPr>
              <a:spcAft>
                <a:spcPts val="900"/>
              </a:spcAft>
            </a:pPr>
            <a:endParaRPr lang="en-US" sz="1600" dirty="0">
              <a:solidFill>
                <a:srgbClr val="F2EDE4"/>
              </a:solidFill>
              <a:latin typeface="Calibri"/>
            </a:endParaRPr>
          </a:p>
          <a:p>
            <a:pPr>
              <a:spcAft>
                <a:spcPts val="900"/>
              </a:spcAft>
            </a:pPr>
            <a:r>
              <a:rPr lang="en-US" sz="1600" b="0" dirty="0">
                <a:solidFill>
                  <a:srgbClr val="F2EDE4"/>
                </a:solidFill>
                <a:latin typeface="Calibri"/>
              </a:rPr>
              <a:t>Do the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hands hid</a:t>
            </a:r>
            <a:r>
              <a:rPr lang="en-US" sz="1600" b="0" dirty="0">
                <a:solidFill>
                  <a:srgbClr val="F2EDE4"/>
                </a:solidFill>
                <a:latin typeface="Calibri"/>
              </a:rPr>
              <a:t>e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 what the cortex </a:t>
            </a:r>
            <a:r>
              <a:rPr lang="en-US" sz="1600" dirty="0">
                <a:solidFill>
                  <a:srgbClr val="F2EDE4"/>
                </a:solidFill>
                <a:latin typeface="Calibri"/>
              </a:rPr>
              <a:t>is </a:t>
            </a:r>
            <a:r>
              <a:rPr sz="1600" b="0" dirty="0">
                <a:solidFill>
                  <a:srgbClr val="F2EDE4"/>
                </a:solidFill>
                <a:latin typeface="Calibri"/>
              </a:rPr>
              <a:t>doing</a:t>
            </a:r>
            <a:r>
              <a:rPr lang="en-US" sz="1600" dirty="0">
                <a:solidFill>
                  <a:srgbClr val="F2EDE4"/>
                </a:solidFill>
                <a:latin typeface="Calibri"/>
              </a:rPr>
              <a:t>?</a:t>
            </a:r>
            <a:endParaRPr sz="1600" b="0" dirty="0">
              <a:solidFill>
                <a:srgbClr val="F2EDE4"/>
              </a:solidFill>
              <a:latin typeface="Calibri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452360" y="1783080"/>
            <a:ext cx="4160520" cy="3429000"/>
          </a:xfrm>
          <a:prstGeom prst="roundRect">
            <a:avLst>
              <a:gd name="adj" fmla="val 240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10312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412480" y="213055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7772400" y="2743200"/>
            <a:ext cx="3566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 tests confound skill with motor control and test-day effort. Neural measures see through that.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EEG biomarkers are candidate statistical surrogates (Athey et al.) :  forecasting long-run effects without a 40-year wait.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combines EEG and behavioral tasks to evaluate a preschool intervention.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09025" y="5713447"/>
            <a:ext cx="56537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i="1" dirty="0">
                <a:solidFill>
                  <a:srgbClr val="EFE3C3"/>
                </a:solidFill>
                <a:latin typeface="Calibri"/>
              </a:rPr>
              <a:t>Ye, Samek, Yoder, </a:t>
            </a:r>
            <a:r>
              <a:rPr i="1" dirty="0" err="1">
                <a:solidFill>
                  <a:srgbClr val="EFE3C3"/>
                </a:solidFill>
                <a:latin typeface="Calibri"/>
              </a:rPr>
              <a:t>Decety</a:t>
            </a:r>
            <a:r>
              <a:rPr i="1" dirty="0">
                <a:solidFill>
                  <a:srgbClr val="EFE3C3"/>
                </a:solidFill>
                <a:latin typeface="Calibri"/>
              </a:rPr>
              <a:t>, </a:t>
            </a:r>
            <a:r>
              <a:rPr i="1" dirty="0" err="1">
                <a:solidFill>
                  <a:srgbClr val="EFE3C3"/>
                </a:solidFill>
                <a:latin typeface="Calibri"/>
              </a:rPr>
              <a:t>Hortaçsu</a:t>
            </a:r>
            <a:r>
              <a:rPr i="1" dirty="0">
                <a:solidFill>
                  <a:srgbClr val="EFE3C3"/>
                </a:solidFill>
                <a:latin typeface="Calibri"/>
              </a:rPr>
              <a:t> &amp; List, “Early Childhood Programs Change Test Scores but Do They Change Brain Activity?” (working paper).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icker"/>
          <p:cNvSpPr txBox="1"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 3 · THE BRAIN · THE EVIDENCE</a:t>
            </a:r>
          </a:p>
        </p:txBody>
      </p:sp>
      <p:sp>
        <p:nvSpPr>
          <p:cNvPr id="3" name="Title"/>
          <p:cNvSpPr txBox="1"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N2 moved at age 5, &amp; predicted skills at age 9</a:t>
            </a:r>
          </a:p>
        </p:txBody>
      </p:sp>
      <p:sp>
        <p:nvSpPr>
          <p:cNvPr id="4" name="Figure frame"/>
          <p:cNvSpPr/>
          <p:nvPr/>
        </p:nvSpPr>
        <p:spPr>
          <a:xfrm>
            <a:off x="1272560" y="1490000"/>
            <a:ext cx="9646880" cy="4389148"/>
          </a:xfrm>
          <a:prstGeom prst="rect">
            <a:avLst/>
          </a:prstGeom>
          <a:solidFill>
            <a:srgbClr val="FFFFFF"/>
          </a:solidFill>
          <a:ln w="9525">
            <a:solidFill>
              <a:srgbClr val="DDD5C8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5" name="Fig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560" y="1714000"/>
            <a:ext cx="9326880" cy="3941000"/>
          </a:xfrm>
          <a:prstGeom prst="rect">
            <a:avLst/>
          </a:prstGeom>
        </p:spPr>
      </p:pic>
      <p:sp>
        <p:nvSpPr>
          <p:cNvPr id="6" name="Takeaway"/>
          <p:cNvSpPr txBox="1"/>
          <p:nvPr/>
        </p:nvSpPr>
        <p:spPr>
          <a:xfrm>
            <a:off x="548640" y="6060000"/>
            <a:ext cx="11064240" cy="33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1.74 µV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deeper N2 under preschool (p = 0.09); each µV predicts 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+0.22σ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in age-9 math. Behavioral EF tests saw </a:t>
            </a:r>
            <a:r>
              <a:rPr lang="en-US" sz="15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</a:t>
            </a:r>
            <a:r>
              <a:rPr lang="en-US" sz="15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7" name="Citation"/>
          <p:cNvSpPr txBox="1"/>
          <p:nvPr/>
        </p:nvSpPr>
        <p:spPr>
          <a:xfrm>
            <a:off x="548640" y="6440000"/>
            <a:ext cx="11064240" cy="2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Ye, Samek, Yoder, Decety, Hortaçsu &amp; List (working paper), Tables 3–4. n = 35 (EEG), 22 (follow-up); whiskers are 95% CIs; filled markers p &lt; 0.05.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· ROW 4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 is not the identity map: Z is a proxy, θ is the object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987329"/>
              </p:ext>
            </p:extLst>
          </p:nvPr>
        </p:nvGraphicFramePr>
        <p:xfrm>
          <a:off x="548640" y="2560320"/>
          <a:ext cx="11064240" cy="3461004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E: Σ wᵢⱼθⱼ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Others' skills enter your production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classrooms and neighborhoods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Gains persist with treated classmates, erode when scattered (List &amp; Uchida); spillovers to nearby non-participants ≈ 38% of the total effect, within 500m (List, Momeni, Vlassopoulos, Zenou)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P built early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2B2B2B"/>
                          </a:solidFill>
                          <a:latin typeface="Calibri"/>
                        </a:rPr>
                        <a:t>Parental capital persists; substitutes for S when schools fail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Covid closures: control children lose 0.30σ of state test scores, Parent Academy children lose 0.11σ (p = 0.01) — 8–10 years post-treatment (Jha, List, Royer, Samek)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C: child’s effort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The child’s own investment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effort enters f, and it is in the score Z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Loss-framed, prepaid rewards lift math ~0.12σ; delay kills the effect (Levitt, List, Neckermann, Sadoff); no lasting crowd-out (List, Livingston, Neckermann); $25 lifts U.S. scores 0.20σ, Shanghai nil (Gneezy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 dirty="0">
                          <a:solidFill>
                            <a:srgbClr val="800020"/>
                          </a:solidFill>
                          <a:latin typeface="Cambria"/>
                        </a:rPr>
                        <a:t>λ &lt; 1, ε ≠ 0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Z can fade or stall while θ moves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measurement is not the object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Behavioral EF gains small &amp; n.s. (Fryer et al. 2020); preschoolers show greater N2 during Go-Nogo (p &lt; 0.1, n = 72); EEG predicts skills 4 yrs later beyond baseline behavioral measures (Ye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8195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children.  Each experiment identifies an object in the framework. 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800" dirty="0"/>
          </a:p>
        </p:txBody>
      </p:sp>
      <p:sp>
        <p:nvSpPr>
          <p:cNvPr id="8" name="!!lab1T0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Randomize early education, then elicit distributive choices: preschool makes children markedly more egalitarian in their fairness views, while the parenting arm tilts them toward efficiency.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fairness views are coordinates of θ, and f moves them. Education changes values, not just skills.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Cappelen, List, Samek &amp; Tungodden, “The Effect of Early Childhood Education on Social Preferences,” Journal of Political Economy 128(7), 2020.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8</a:t>
            </a:r>
            <a:endParaRPr lang="en-US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800" dirty="0"/>
          </a:p>
        </p:txBody>
      </p:sp>
      <p:sp>
        <p:nvSpPr>
          <p:cNvPr id="12" name="!!lab1T1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1,200+ children ages 3–12 making incentivized intertemporal choices: patience develops substantially with age, with marked differences across racial groups.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the discount rate is a coordinate of θ with its own developmental path.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Andreoni, Kuhn, List, Samek, Sokal &amp; Sprenger, “Toward an Understanding of the Development of Time Preferences: Evidence from Field Experiments,” Journal of Public Economics 177, 2019.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7818120" y="281635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11137392" y="289864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11137392" y="289864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2" name="!!lab1T1!!"/>
          <p:cNvSpPr/>
          <p:nvPr/>
        </p:nvSpPr>
        <p:spPr>
          <a:xfrm>
            <a:off x="8046720" y="286207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100" dirty="0"/>
          </a:p>
        </p:txBody>
      </p:sp>
      <p:sp>
        <p:nvSpPr>
          <p:cNvPr id="13" name="!!lab1B2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!!lab1P2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!!lab1S2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800" dirty="0"/>
          </a:p>
        </p:txBody>
      </p:sp>
      <p:sp>
        <p:nvSpPr>
          <p:cNvPr id="16" name="!!lab1T2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1,400+ children ages 3–15: the famous gender gap in risk aversion is absent in childhood and emerges only in early adolescence, and math skill predicts risk-taking.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risk attitudes sit in θ, and the gender coordinate switches on in adolescence, not at birth.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Andreoni, Di Girolamo, List, Mackevicius &amp; Samek, “Risk Preferences of Children and Adolescents in Relation to Gender, Cognitive Skills, Soft Skills, and Executive Functions,” J. Economic Behavior &amp; Organization 179, 2020.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7818120" y="281635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11137392" y="289864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11137392" y="289864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2" name="!!lab1T1!!"/>
          <p:cNvSpPr/>
          <p:nvPr/>
        </p:nvSpPr>
        <p:spPr>
          <a:xfrm>
            <a:off x="8046720" y="286207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100" dirty="0"/>
          </a:p>
        </p:txBody>
      </p:sp>
      <p:sp>
        <p:nvSpPr>
          <p:cNvPr id="13" name="!!lab1B2!!"/>
          <p:cNvSpPr/>
          <p:nvPr/>
        </p:nvSpPr>
        <p:spPr>
          <a:xfrm>
            <a:off x="7818120" y="3392424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!!lab1P2!!"/>
          <p:cNvSpPr/>
          <p:nvPr/>
        </p:nvSpPr>
        <p:spPr>
          <a:xfrm>
            <a:off x="11137392" y="3474720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!!lab1S2!!"/>
          <p:cNvSpPr/>
          <p:nvPr/>
        </p:nvSpPr>
        <p:spPr>
          <a:xfrm>
            <a:off x="11137392" y="347472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6" name="!!lab1T2!!"/>
          <p:cNvSpPr/>
          <p:nvPr/>
        </p:nvSpPr>
        <p:spPr>
          <a:xfrm>
            <a:off x="8046720" y="3438144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1100" dirty="0"/>
          </a:p>
        </p:txBody>
      </p:sp>
      <p:sp>
        <p:nvSpPr>
          <p:cNvPr id="17" name="!!lab1B3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!!lab1P3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!!lab1S3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800" dirty="0"/>
          </a:p>
        </p:txBody>
      </p:sp>
      <p:sp>
        <p:nvSpPr>
          <p:cNvPr id="20" name="!!lab1T3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outcomes</a:t>
            </a:r>
            <a:endParaRPr lang="en-US" sz="2300" dirty="0"/>
          </a:p>
        </p:txBody>
      </p:sp>
      <p:sp>
        <p:nvSpPr>
          <p:cNvPr id="21" name="Text 19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Skills load on three factors, cognition, executive function, preferences. It is EF and early impatience, not cognition, that predict disciplinary referrals years later.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this identifies g: which coordinates of θ actually carry into Y. Not the ones tests reward.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Castillo, List, Petrie &amp; Samek, “Detecting Drivers of Behavior at an Early Age: Evidence from a Longitudinal Field Experiment,” Journal of Political Economy 132(12), 2024.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7818120" y="281635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11137392" y="289864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11137392" y="289864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2" name="!!lab1T1!!"/>
          <p:cNvSpPr/>
          <p:nvPr/>
        </p:nvSpPr>
        <p:spPr>
          <a:xfrm>
            <a:off x="8046720" y="286207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100" dirty="0"/>
          </a:p>
        </p:txBody>
      </p:sp>
      <p:sp>
        <p:nvSpPr>
          <p:cNvPr id="13" name="!!lab1B2!!"/>
          <p:cNvSpPr/>
          <p:nvPr/>
        </p:nvSpPr>
        <p:spPr>
          <a:xfrm>
            <a:off x="7818120" y="3392424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!!lab1P2!!"/>
          <p:cNvSpPr/>
          <p:nvPr/>
        </p:nvSpPr>
        <p:spPr>
          <a:xfrm>
            <a:off x="11137392" y="3474720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!!lab1S2!!"/>
          <p:cNvSpPr/>
          <p:nvPr/>
        </p:nvSpPr>
        <p:spPr>
          <a:xfrm>
            <a:off x="11137392" y="347472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6" name="!!lab1T2!!"/>
          <p:cNvSpPr/>
          <p:nvPr/>
        </p:nvSpPr>
        <p:spPr>
          <a:xfrm>
            <a:off x="8046720" y="3438144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1100" dirty="0"/>
          </a:p>
        </p:txBody>
      </p:sp>
      <p:sp>
        <p:nvSpPr>
          <p:cNvPr id="17" name="!!lab1B3!!"/>
          <p:cNvSpPr/>
          <p:nvPr/>
        </p:nvSpPr>
        <p:spPr>
          <a:xfrm>
            <a:off x="7818120" y="3968496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!!lab1P3!!"/>
          <p:cNvSpPr/>
          <p:nvPr/>
        </p:nvSpPr>
        <p:spPr>
          <a:xfrm>
            <a:off x="11137392" y="4050792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!!lab1S3!!"/>
          <p:cNvSpPr/>
          <p:nvPr/>
        </p:nvSpPr>
        <p:spPr>
          <a:xfrm>
            <a:off x="11137392" y="405079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100" dirty="0"/>
          </a:p>
        </p:txBody>
      </p:sp>
      <p:sp>
        <p:nvSpPr>
          <p:cNvPr id="20" name="!!lab1T3!!"/>
          <p:cNvSpPr/>
          <p:nvPr/>
        </p:nvSpPr>
        <p:spPr>
          <a:xfrm>
            <a:off x="8046720" y="401421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outcomes</a:t>
            </a:r>
            <a:endParaRPr lang="en-US" sz="1100" dirty="0"/>
          </a:p>
        </p:txBody>
      </p:sp>
      <p:sp>
        <p:nvSpPr>
          <p:cNvPr id="21" name="!!lab1B4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!!lab1P4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!!lab1S4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</a:t>
            </a:r>
            <a:endParaRPr lang="en-US" sz="1800" dirty="0"/>
          </a:p>
        </p:txBody>
      </p:sp>
      <p:sp>
        <p:nvSpPr>
          <p:cNvPr id="24" name="!!lab1T4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of mind</a:t>
            </a:r>
            <a:endParaRPr lang="en-US" sz="2300" dirty="0"/>
          </a:p>
        </p:txBody>
      </p:sp>
      <p:sp>
        <p:nvSpPr>
          <p:cNvPr id="25" name="Text 23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Disadvantaged children's low theory-of-mind performance improves sharply when other children's presence is made salient. It is partly attention, not capacity. And ToM competence predicts less sharing: strategic minds hold back.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partly a λ result, measured ToM confounds attention with capacity. The map, not the mind.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Charness, List, Rustichini, Samek &amp; van de Ven, “Theory of Mind Among Disadvantaged Children: Evidence from a Field Experiment,” JEBO 166, 2019; Cowell, Samek, List &amp; Decety, “The Curious Relation Between Theory of Mind and Sharing in Preschool Age Children,” PLoS ONE 10(2), 2015.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7818120" y="281635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11137392" y="289864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11137392" y="289864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2" name="!!lab1T1!!"/>
          <p:cNvSpPr/>
          <p:nvPr/>
        </p:nvSpPr>
        <p:spPr>
          <a:xfrm>
            <a:off x="8046720" y="286207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100" dirty="0"/>
          </a:p>
        </p:txBody>
      </p:sp>
      <p:sp>
        <p:nvSpPr>
          <p:cNvPr id="13" name="!!lab1B2!!"/>
          <p:cNvSpPr/>
          <p:nvPr/>
        </p:nvSpPr>
        <p:spPr>
          <a:xfrm>
            <a:off x="7818120" y="3392424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!!lab1P2!!"/>
          <p:cNvSpPr/>
          <p:nvPr/>
        </p:nvSpPr>
        <p:spPr>
          <a:xfrm>
            <a:off x="11137392" y="3474720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!!lab1S2!!"/>
          <p:cNvSpPr/>
          <p:nvPr/>
        </p:nvSpPr>
        <p:spPr>
          <a:xfrm>
            <a:off x="11137392" y="347472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6" name="!!lab1T2!!"/>
          <p:cNvSpPr/>
          <p:nvPr/>
        </p:nvSpPr>
        <p:spPr>
          <a:xfrm>
            <a:off x="8046720" y="3438144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1100" dirty="0"/>
          </a:p>
        </p:txBody>
      </p:sp>
      <p:sp>
        <p:nvSpPr>
          <p:cNvPr id="17" name="!!lab1B3!!"/>
          <p:cNvSpPr/>
          <p:nvPr/>
        </p:nvSpPr>
        <p:spPr>
          <a:xfrm>
            <a:off x="7818120" y="3968496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!!lab1P3!!"/>
          <p:cNvSpPr/>
          <p:nvPr/>
        </p:nvSpPr>
        <p:spPr>
          <a:xfrm>
            <a:off x="11137392" y="4050792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!!lab1S3!!"/>
          <p:cNvSpPr/>
          <p:nvPr/>
        </p:nvSpPr>
        <p:spPr>
          <a:xfrm>
            <a:off x="11137392" y="405079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100" dirty="0"/>
          </a:p>
        </p:txBody>
      </p:sp>
      <p:sp>
        <p:nvSpPr>
          <p:cNvPr id="20" name="!!lab1T3!!"/>
          <p:cNvSpPr/>
          <p:nvPr/>
        </p:nvSpPr>
        <p:spPr>
          <a:xfrm>
            <a:off x="8046720" y="401421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outcomes</a:t>
            </a:r>
            <a:endParaRPr lang="en-US" sz="1100" dirty="0"/>
          </a:p>
        </p:txBody>
      </p:sp>
      <p:sp>
        <p:nvSpPr>
          <p:cNvPr id="21" name="!!lab1B4!!"/>
          <p:cNvSpPr/>
          <p:nvPr/>
        </p:nvSpPr>
        <p:spPr>
          <a:xfrm>
            <a:off x="7818120" y="4544568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!!lab1P4!!"/>
          <p:cNvSpPr/>
          <p:nvPr/>
        </p:nvSpPr>
        <p:spPr>
          <a:xfrm>
            <a:off x="11137392" y="4626864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!!lab1S4!!"/>
          <p:cNvSpPr/>
          <p:nvPr/>
        </p:nvSpPr>
        <p:spPr>
          <a:xfrm>
            <a:off x="11137392" y="4626864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</a:t>
            </a:r>
            <a:endParaRPr lang="en-US" sz="1100" dirty="0"/>
          </a:p>
        </p:txBody>
      </p:sp>
      <p:sp>
        <p:nvSpPr>
          <p:cNvPr id="24" name="!!lab1T4!!"/>
          <p:cNvSpPr/>
          <p:nvPr/>
        </p:nvSpPr>
        <p:spPr>
          <a:xfrm>
            <a:off x="8046720" y="4590288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of mind</a:t>
            </a:r>
            <a:endParaRPr lang="en-US" sz="1100" dirty="0"/>
          </a:p>
        </p:txBody>
      </p:sp>
      <p:sp>
        <p:nvSpPr>
          <p:cNvPr id="25" name="!!lab1B5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!!lab1P5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!!lab1S5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800" dirty="0"/>
          </a:p>
        </p:txBody>
      </p:sp>
      <p:sp>
        <p:nvSpPr>
          <p:cNvPr id="28" name="!!lab1T5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Dishonesty at home</a:t>
            </a:r>
            <a:endParaRPr lang="en-US" sz="2300" dirty="0"/>
          </a:p>
        </p:txBody>
      </p:sp>
      <p:sp>
        <p:nvSpPr>
          <p:cNvPr id="29" name="Text 27"/>
          <p:cNvSpPr/>
          <p:nvPr/>
        </p:nvSpPr>
        <p:spPr>
          <a:xfrm>
            <a:off x="914400" y="3263372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 parents in a die-roll task with real stakes: they cheat, but markedly less when their children are watching, and especially in front of daughters.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P transmits norms, not just skills: the home writes θ's moral coordinates.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Houser, List, Piovesan, Samek &amp; Winter, “Dishonesty: From Parents to Children,” European Economic Review 82, 2016.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386E8-83FB-6FD7-99AC-A41CA80E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Where We Started: High School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0990A-288E-509C-1C20-A28663D53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endParaRPr lang="en-US" dirty="0"/>
          </a:p>
          <a:p>
            <a:pPr marL="152396" indent="0">
              <a:buNone/>
            </a:pPr>
            <a:endParaRPr lang="en-US" dirty="0"/>
          </a:p>
          <a:p>
            <a:pPr marL="152396" indent="0" algn="ctr">
              <a:buNone/>
            </a:pPr>
            <a:r>
              <a:rPr lang="en-US" sz="4400" b="1" dirty="0"/>
              <a:t>“Chicago Heights Miracle”</a:t>
            </a:r>
          </a:p>
          <a:p>
            <a:pPr marL="1523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6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7818120" y="281635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11137392" y="289864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11137392" y="289864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2" name="!!lab1T1!!"/>
          <p:cNvSpPr/>
          <p:nvPr/>
        </p:nvSpPr>
        <p:spPr>
          <a:xfrm>
            <a:off x="8046720" y="286207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100" dirty="0"/>
          </a:p>
        </p:txBody>
      </p:sp>
      <p:sp>
        <p:nvSpPr>
          <p:cNvPr id="13" name="!!lab1B2!!"/>
          <p:cNvSpPr/>
          <p:nvPr/>
        </p:nvSpPr>
        <p:spPr>
          <a:xfrm>
            <a:off x="7818120" y="3392424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!!lab1P2!!"/>
          <p:cNvSpPr/>
          <p:nvPr/>
        </p:nvSpPr>
        <p:spPr>
          <a:xfrm>
            <a:off x="11137392" y="3474720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!!lab1S2!!"/>
          <p:cNvSpPr/>
          <p:nvPr/>
        </p:nvSpPr>
        <p:spPr>
          <a:xfrm>
            <a:off x="11137392" y="347472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6" name="!!lab1T2!!"/>
          <p:cNvSpPr/>
          <p:nvPr/>
        </p:nvSpPr>
        <p:spPr>
          <a:xfrm>
            <a:off x="8046720" y="3438144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1100" dirty="0"/>
          </a:p>
        </p:txBody>
      </p:sp>
      <p:sp>
        <p:nvSpPr>
          <p:cNvPr id="17" name="!!lab1B3!!"/>
          <p:cNvSpPr/>
          <p:nvPr/>
        </p:nvSpPr>
        <p:spPr>
          <a:xfrm>
            <a:off x="7818120" y="3968496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!!lab1P3!!"/>
          <p:cNvSpPr/>
          <p:nvPr/>
        </p:nvSpPr>
        <p:spPr>
          <a:xfrm>
            <a:off x="11137392" y="4050792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!!lab1S3!!"/>
          <p:cNvSpPr/>
          <p:nvPr/>
        </p:nvSpPr>
        <p:spPr>
          <a:xfrm>
            <a:off x="11137392" y="405079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100" dirty="0"/>
          </a:p>
        </p:txBody>
      </p:sp>
      <p:sp>
        <p:nvSpPr>
          <p:cNvPr id="20" name="!!lab1T3!!"/>
          <p:cNvSpPr/>
          <p:nvPr/>
        </p:nvSpPr>
        <p:spPr>
          <a:xfrm>
            <a:off x="8046720" y="401421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outcomes</a:t>
            </a:r>
            <a:endParaRPr lang="en-US" sz="1100" dirty="0"/>
          </a:p>
        </p:txBody>
      </p:sp>
      <p:sp>
        <p:nvSpPr>
          <p:cNvPr id="21" name="!!lab1B4!!"/>
          <p:cNvSpPr/>
          <p:nvPr/>
        </p:nvSpPr>
        <p:spPr>
          <a:xfrm>
            <a:off x="7818120" y="4544568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!!lab1P4!!"/>
          <p:cNvSpPr/>
          <p:nvPr/>
        </p:nvSpPr>
        <p:spPr>
          <a:xfrm>
            <a:off x="11137392" y="4626864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!!lab1S4!!"/>
          <p:cNvSpPr/>
          <p:nvPr/>
        </p:nvSpPr>
        <p:spPr>
          <a:xfrm>
            <a:off x="11137392" y="4626864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</a:t>
            </a:r>
            <a:endParaRPr lang="en-US" sz="1100" dirty="0"/>
          </a:p>
        </p:txBody>
      </p:sp>
      <p:sp>
        <p:nvSpPr>
          <p:cNvPr id="24" name="!!lab1T4!!"/>
          <p:cNvSpPr/>
          <p:nvPr/>
        </p:nvSpPr>
        <p:spPr>
          <a:xfrm>
            <a:off x="8046720" y="4590288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of mind</a:t>
            </a:r>
            <a:endParaRPr lang="en-US" sz="1100" dirty="0"/>
          </a:p>
        </p:txBody>
      </p:sp>
      <p:sp>
        <p:nvSpPr>
          <p:cNvPr id="25" name="!!lab1B5!!"/>
          <p:cNvSpPr/>
          <p:nvPr/>
        </p:nvSpPr>
        <p:spPr>
          <a:xfrm>
            <a:off x="7818120" y="512064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!!lab1P5!!"/>
          <p:cNvSpPr/>
          <p:nvPr/>
        </p:nvSpPr>
        <p:spPr>
          <a:xfrm>
            <a:off x="11137392" y="520293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!!lab1S5!!"/>
          <p:cNvSpPr/>
          <p:nvPr/>
        </p:nvSpPr>
        <p:spPr>
          <a:xfrm>
            <a:off x="11137392" y="520293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100" dirty="0"/>
          </a:p>
        </p:txBody>
      </p:sp>
      <p:sp>
        <p:nvSpPr>
          <p:cNvPr id="28" name="!!lab1T5!!"/>
          <p:cNvSpPr/>
          <p:nvPr/>
        </p:nvSpPr>
        <p:spPr>
          <a:xfrm>
            <a:off x="8046720" y="516636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Dishonesty at home</a:t>
            </a:r>
            <a:endParaRPr lang="en-US" sz="1100" dirty="0"/>
          </a:p>
        </p:txBody>
      </p:sp>
      <p:sp>
        <p:nvSpPr>
          <p:cNvPr id="29" name="!!lab1B6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!!lab1P6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!!lab1S6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θ₀</a:t>
            </a:r>
            <a:endParaRPr lang="en-US" sz="1800" dirty="0"/>
          </a:p>
        </p:txBody>
      </p:sp>
      <p:sp>
        <p:nvSpPr>
          <p:cNvPr id="32" name="!!lab1T6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Discrimination</a:t>
            </a:r>
            <a:endParaRPr lang="en-US" sz="2300" dirty="0"/>
          </a:p>
        </p:txBody>
      </p:sp>
      <p:sp>
        <p:nvSpPr>
          <p:cNvPr id="33" name="Text 31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incentivized allocation tasks, discriminatory behavior is detectable already among preschoolers, before formal schooling begins.</a:t>
            </a:r>
            <a:endParaRPr lang="en-US" sz="1450" dirty="0"/>
          </a:p>
        </p:txBody>
      </p:sp>
      <p:sp>
        <p:nvSpPr>
          <p:cNvPr id="34" name="Text 32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the initial condition θ₀ already contains social preferences over groups. Policy starts before school does.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List &amp; Samek, “Discrimination Among Pre-School Children: Field Experimental Evidence,” Economics Letters 157, 2017.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7818120" y="224028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11137392" y="232257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11137392" y="232257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8046720" y="228600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100" dirty="0"/>
          </a:p>
        </p:txBody>
      </p:sp>
      <p:sp>
        <p:nvSpPr>
          <p:cNvPr id="9" name="!!lab1B1!!"/>
          <p:cNvSpPr/>
          <p:nvPr/>
        </p:nvSpPr>
        <p:spPr>
          <a:xfrm>
            <a:off x="7818120" y="281635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!!lab1P1!!"/>
          <p:cNvSpPr/>
          <p:nvPr/>
        </p:nvSpPr>
        <p:spPr>
          <a:xfrm>
            <a:off x="11137392" y="289864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!!lab1S1!!"/>
          <p:cNvSpPr/>
          <p:nvPr/>
        </p:nvSpPr>
        <p:spPr>
          <a:xfrm>
            <a:off x="11137392" y="289864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2" name="!!lab1T1!!"/>
          <p:cNvSpPr/>
          <p:nvPr/>
        </p:nvSpPr>
        <p:spPr>
          <a:xfrm>
            <a:off x="8046720" y="286207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100" dirty="0"/>
          </a:p>
        </p:txBody>
      </p:sp>
      <p:sp>
        <p:nvSpPr>
          <p:cNvPr id="13" name="!!lab1B2!!"/>
          <p:cNvSpPr/>
          <p:nvPr/>
        </p:nvSpPr>
        <p:spPr>
          <a:xfrm>
            <a:off x="7818120" y="3392424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!!lab1P2!!"/>
          <p:cNvSpPr/>
          <p:nvPr/>
        </p:nvSpPr>
        <p:spPr>
          <a:xfrm>
            <a:off x="11137392" y="3474720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!!lab1S2!!"/>
          <p:cNvSpPr/>
          <p:nvPr/>
        </p:nvSpPr>
        <p:spPr>
          <a:xfrm>
            <a:off x="11137392" y="3474720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6" name="!!lab1T2!!"/>
          <p:cNvSpPr/>
          <p:nvPr/>
        </p:nvSpPr>
        <p:spPr>
          <a:xfrm>
            <a:off x="8046720" y="3438144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1100" dirty="0"/>
          </a:p>
        </p:txBody>
      </p:sp>
      <p:sp>
        <p:nvSpPr>
          <p:cNvPr id="17" name="!!lab1B3!!"/>
          <p:cNvSpPr/>
          <p:nvPr/>
        </p:nvSpPr>
        <p:spPr>
          <a:xfrm>
            <a:off x="7818120" y="3968496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!!lab1P3!!"/>
          <p:cNvSpPr/>
          <p:nvPr/>
        </p:nvSpPr>
        <p:spPr>
          <a:xfrm>
            <a:off x="11137392" y="4050792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!!lab1S3!!"/>
          <p:cNvSpPr/>
          <p:nvPr/>
        </p:nvSpPr>
        <p:spPr>
          <a:xfrm>
            <a:off x="11137392" y="4050792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100" dirty="0"/>
          </a:p>
        </p:txBody>
      </p:sp>
      <p:sp>
        <p:nvSpPr>
          <p:cNvPr id="20" name="!!lab1T3!!"/>
          <p:cNvSpPr/>
          <p:nvPr/>
        </p:nvSpPr>
        <p:spPr>
          <a:xfrm>
            <a:off x="8046720" y="4014216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outcomes</a:t>
            </a:r>
            <a:endParaRPr lang="en-US" sz="1100" dirty="0"/>
          </a:p>
        </p:txBody>
      </p:sp>
      <p:sp>
        <p:nvSpPr>
          <p:cNvPr id="21" name="!!lab1B4!!"/>
          <p:cNvSpPr/>
          <p:nvPr/>
        </p:nvSpPr>
        <p:spPr>
          <a:xfrm>
            <a:off x="7818120" y="4544568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!!lab1P4!!"/>
          <p:cNvSpPr/>
          <p:nvPr/>
        </p:nvSpPr>
        <p:spPr>
          <a:xfrm>
            <a:off x="11137392" y="4626864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!!lab1S4!!"/>
          <p:cNvSpPr/>
          <p:nvPr/>
        </p:nvSpPr>
        <p:spPr>
          <a:xfrm>
            <a:off x="11137392" y="4626864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</a:t>
            </a:r>
            <a:endParaRPr lang="en-US" sz="1100" dirty="0"/>
          </a:p>
        </p:txBody>
      </p:sp>
      <p:sp>
        <p:nvSpPr>
          <p:cNvPr id="24" name="!!lab1T4!!"/>
          <p:cNvSpPr/>
          <p:nvPr/>
        </p:nvSpPr>
        <p:spPr>
          <a:xfrm>
            <a:off x="8046720" y="4590288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of mind</a:t>
            </a:r>
            <a:endParaRPr lang="en-US" sz="1100" dirty="0"/>
          </a:p>
        </p:txBody>
      </p:sp>
      <p:sp>
        <p:nvSpPr>
          <p:cNvPr id="25" name="!!lab1B5!!"/>
          <p:cNvSpPr/>
          <p:nvPr/>
        </p:nvSpPr>
        <p:spPr>
          <a:xfrm>
            <a:off x="7818120" y="5120640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!!lab1P5!!"/>
          <p:cNvSpPr/>
          <p:nvPr/>
        </p:nvSpPr>
        <p:spPr>
          <a:xfrm>
            <a:off x="11137392" y="520293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!!lab1S5!!"/>
          <p:cNvSpPr/>
          <p:nvPr/>
        </p:nvSpPr>
        <p:spPr>
          <a:xfrm>
            <a:off x="11137392" y="5202936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100" dirty="0"/>
          </a:p>
        </p:txBody>
      </p:sp>
      <p:sp>
        <p:nvSpPr>
          <p:cNvPr id="28" name="!!lab1T5!!"/>
          <p:cNvSpPr/>
          <p:nvPr/>
        </p:nvSpPr>
        <p:spPr>
          <a:xfrm>
            <a:off x="8046720" y="5166360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Dishonesty at home</a:t>
            </a:r>
            <a:endParaRPr lang="en-US" sz="1100" dirty="0"/>
          </a:p>
        </p:txBody>
      </p:sp>
      <p:sp>
        <p:nvSpPr>
          <p:cNvPr id="29" name="!!lab1B6!!"/>
          <p:cNvSpPr/>
          <p:nvPr/>
        </p:nvSpPr>
        <p:spPr>
          <a:xfrm>
            <a:off x="7818120" y="5696712"/>
            <a:ext cx="3822192" cy="493776"/>
          </a:xfrm>
          <a:prstGeom prst="roundRect">
            <a:avLst>
              <a:gd name="adj" fmla="val 11111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!!lab1P6!!"/>
          <p:cNvSpPr/>
          <p:nvPr/>
        </p:nvSpPr>
        <p:spPr>
          <a:xfrm>
            <a:off x="11137392" y="5779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!!lab1S6!!"/>
          <p:cNvSpPr/>
          <p:nvPr/>
        </p:nvSpPr>
        <p:spPr>
          <a:xfrm>
            <a:off x="11137392" y="5779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θ₀</a:t>
            </a:r>
            <a:endParaRPr lang="en-US" sz="1100" dirty="0"/>
          </a:p>
        </p:txBody>
      </p:sp>
      <p:sp>
        <p:nvSpPr>
          <p:cNvPr id="32" name="!!lab1T6!!"/>
          <p:cNvSpPr/>
          <p:nvPr/>
        </p:nvSpPr>
        <p:spPr>
          <a:xfrm>
            <a:off x="8046720" y="5742432"/>
            <a:ext cx="30632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Discrimination</a:t>
            </a:r>
            <a:endParaRPr lang="en-US" sz="1100" dirty="0"/>
          </a:p>
        </p:txBody>
      </p:sp>
      <p:sp>
        <p:nvSpPr>
          <p:cNvPr id="33" name="!!lab1B7!!"/>
          <p:cNvSpPr/>
          <p:nvPr/>
        </p:nvSpPr>
        <p:spPr>
          <a:xfrm>
            <a:off x="548640" y="2240280"/>
            <a:ext cx="7040880" cy="3977640"/>
          </a:xfrm>
          <a:prstGeom prst="roundRect">
            <a:avLst>
              <a:gd name="adj" fmla="val 2299"/>
            </a:avLst>
          </a:prstGeom>
          <a:solidFill>
            <a:srgbClr val="F7F3EC"/>
          </a:solidFill>
          <a:ln w="12700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4" name="!!lab1P7!!"/>
          <p:cNvSpPr/>
          <p:nvPr/>
        </p:nvSpPr>
        <p:spPr>
          <a:xfrm>
            <a:off x="6629400" y="2514600"/>
            <a:ext cx="685800" cy="502920"/>
          </a:xfrm>
          <a:prstGeom prst="roundRect">
            <a:avLst>
              <a:gd name="adj" fmla="val 16364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5" name="!!lab1S7!!"/>
          <p:cNvSpPr/>
          <p:nvPr/>
        </p:nvSpPr>
        <p:spPr>
          <a:xfrm>
            <a:off x="6629400" y="2514600"/>
            <a:ext cx="685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1800" dirty="0"/>
          </a:p>
        </p:txBody>
      </p:sp>
      <p:sp>
        <p:nvSpPr>
          <p:cNvPr id="36" name="!!lab1T7!!"/>
          <p:cNvSpPr/>
          <p:nvPr/>
        </p:nvSpPr>
        <p:spPr>
          <a:xfrm>
            <a:off x="914400" y="2560320"/>
            <a:ext cx="5577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Health behaviors</a:t>
            </a:r>
            <a:endParaRPr lang="en-US" sz="2300" dirty="0"/>
          </a:p>
        </p:txBody>
      </p:sp>
      <p:sp>
        <p:nvSpPr>
          <p:cNvPr id="37" name="Text 35"/>
          <p:cNvSpPr/>
          <p:nvPr/>
        </p:nvSpPr>
        <p:spPr>
          <a:xfrm>
            <a:off x="914400" y="3246120"/>
            <a:ext cx="6309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incentives lift healthy snack choice from 17% to roughly 75%, with evidence of habit formation after incentives end.</a:t>
            </a:r>
            <a:endParaRPr lang="en-US" sz="1450" dirty="0"/>
          </a:p>
        </p:txBody>
      </p:sp>
      <p:sp>
        <p:nvSpPr>
          <p:cNvPr id="38" name="Text 36"/>
          <p:cNvSpPr/>
          <p:nvPr/>
        </p:nvSpPr>
        <p:spPr>
          <a:xfrm>
            <a:off x="914400" y="4828032"/>
            <a:ext cx="63093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b="1" i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model: incentives are an input in f,  and habit formation is ∂f/∂θ at work on behavior.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914400" y="544068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&amp; Samek, “The Behavioralist as Nutritionist: Leveraging Behavioral Economics to Improve Child Food Choice and Consumption,” Journal of Health Economics 39, 2015.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10881360" y="6455664"/>
            <a:ext cx="73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CHECC breathes: θ is wider than test scores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children came to us daily, CHECC doubled as a behavioral laboratory. We elicited preferences, social behavior, and moral behavior from thousands of children — and each experiment identifies an object in the framework. Watch the badges: this is the census of θ and its neighbors.</a:t>
            </a:r>
            <a:endParaRPr lang="en-US" sz="1350" dirty="0"/>
          </a:p>
        </p:txBody>
      </p:sp>
      <p:sp>
        <p:nvSpPr>
          <p:cNvPr id="5" name="!!lab1B0!!"/>
          <p:cNvSpPr/>
          <p:nvPr/>
        </p:nvSpPr>
        <p:spPr>
          <a:xfrm>
            <a:off x="548640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1P0!!"/>
          <p:cNvSpPr/>
          <p:nvPr/>
        </p:nvSpPr>
        <p:spPr>
          <a:xfrm>
            <a:off x="2743200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1S0!!"/>
          <p:cNvSpPr/>
          <p:nvPr/>
        </p:nvSpPr>
        <p:spPr>
          <a:xfrm>
            <a:off x="2743200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8" name="!!lab1T0!!"/>
          <p:cNvSpPr/>
          <p:nvPr/>
        </p:nvSpPr>
        <p:spPr>
          <a:xfrm>
            <a:off x="731520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Social preferences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Preschool makes children more egalitarian; the parenting arm shifts them toward efficiency.</a:t>
            </a:r>
            <a:endParaRPr lang="en-US" sz="930" dirty="0"/>
          </a:p>
        </p:txBody>
      </p:sp>
      <p:sp>
        <p:nvSpPr>
          <p:cNvPr id="10" name="Text 8"/>
          <p:cNvSpPr/>
          <p:nvPr/>
        </p:nvSpPr>
        <p:spPr>
          <a:xfrm>
            <a:off x="731520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Cappelen, List, Samek &amp; Tungodden, “The Effect of Early Childhood Education on Social Preferences,” Journal of Political Economy 128(7), 2020.</a:t>
            </a:r>
            <a:endParaRPr lang="en-US" sz="720" dirty="0"/>
          </a:p>
        </p:txBody>
      </p:sp>
      <p:sp>
        <p:nvSpPr>
          <p:cNvPr id="11" name="!!lab1B1!!"/>
          <p:cNvSpPr/>
          <p:nvPr/>
        </p:nvSpPr>
        <p:spPr>
          <a:xfrm>
            <a:off x="3410712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!!lab1P1!!"/>
          <p:cNvSpPr/>
          <p:nvPr/>
        </p:nvSpPr>
        <p:spPr>
          <a:xfrm>
            <a:off x="5605272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3" name="!!lab1S1!!"/>
          <p:cNvSpPr/>
          <p:nvPr/>
        </p:nvSpPr>
        <p:spPr>
          <a:xfrm>
            <a:off x="5605272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14" name="!!lab1T1!!"/>
          <p:cNvSpPr/>
          <p:nvPr/>
        </p:nvSpPr>
        <p:spPr>
          <a:xfrm>
            <a:off x="3593592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Time preferences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593592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1,200+ children ages 3–12: patience develops substantially with age, with marked racial differences.</a:t>
            </a:r>
            <a:endParaRPr lang="en-US" sz="930" dirty="0"/>
          </a:p>
        </p:txBody>
      </p:sp>
      <p:sp>
        <p:nvSpPr>
          <p:cNvPr id="16" name="Text 14"/>
          <p:cNvSpPr/>
          <p:nvPr/>
        </p:nvSpPr>
        <p:spPr>
          <a:xfrm>
            <a:off x="3593592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Andreoni, Kuhn, List, Samek, Sokal &amp; Sprenger, “Toward an Understanding of the Development of Time Preferences: Evidence from Field Experiments,” Journal of Public Economics 177, 2019.</a:t>
            </a:r>
            <a:endParaRPr lang="en-US" sz="720" dirty="0"/>
          </a:p>
        </p:txBody>
      </p:sp>
      <p:sp>
        <p:nvSpPr>
          <p:cNvPr id="17" name="!!lab1B2!!"/>
          <p:cNvSpPr/>
          <p:nvPr/>
        </p:nvSpPr>
        <p:spPr>
          <a:xfrm>
            <a:off x="6272784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!!lab1P2!!"/>
          <p:cNvSpPr/>
          <p:nvPr/>
        </p:nvSpPr>
        <p:spPr>
          <a:xfrm>
            <a:off x="8467344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!!lab1S2!!"/>
          <p:cNvSpPr/>
          <p:nvPr/>
        </p:nvSpPr>
        <p:spPr>
          <a:xfrm>
            <a:off x="8467344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endParaRPr lang="en-US" sz="1100" dirty="0"/>
          </a:p>
        </p:txBody>
      </p:sp>
      <p:sp>
        <p:nvSpPr>
          <p:cNvPr id="20" name="!!lab1T2!!"/>
          <p:cNvSpPr/>
          <p:nvPr/>
        </p:nvSpPr>
        <p:spPr>
          <a:xfrm>
            <a:off x="6455664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&amp; ambiguity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55664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gender gap in risk aversion is absent in childhood — it emerges in early adolescence.</a:t>
            </a:r>
            <a:endParaRPr lang="en-US" sz="930" dirty="0"/>
          </a:p>
        </p:txBody>
      </p:sp>
      <p:sp>
        <p:nvSpPr>
          <p:cNvPr id="22" name="Text 20"/>
          <p:cNvSpPr/>
          <p:nvPr/>
        </p:nvSpPr>
        <p:spPr>
          <a:xfrm>
            <a:off x="6455664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Andreoni, Di Girolamo, List, Mackevicius &amp; Samek, “Risk Preferences of Children and Adolescents in Relation to Gender, Cognitive Skills, Soft Skills, and Executive Functions,” J. Economic Behavior &amp; Organization 179, 2020.</a:t>
            </a:r>
            <a:endParaRPr lang="en-US" sz="720" dirty="0"/>
          </a:p>
        </p:txBody>
      </p:sp>
      <p:sp>
        <p:nvSpPr>
          <p:cNvPr id="23" name="!!lab1B3!!"/>
          <p:cNvSpPr/>
          <p:nvPr/>
        </p:nvSpPr>
        <p:spPr>
          <a:xfrm>
            <a:off x="9134856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!!lab1P3!!"/>
          <p:cNvSpPr/>
          <p:nvPr/>
        </p:nvSpPr>
        <p:spPr>
          <a:xfrm>
            <a:off x="11329416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5" name="!!lab1S3!!"/>
          <p:cNvSpPr/>
          <p:nvPr/>
        </p:nvSpPr>
        <p:spPr>
          <a:xfrm>
            <a:off x="11329416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100" dirty="0"/>
          </a:p>
        </p:txBody>
      </p:sp>
      <p:sp>
        <p:nvSpPr>
          <p:cNvPr id="26" name="!!lab1T3!!"/>
          <p:cNvSpPr/>
          <p:nvPr/>
        </p:nvSpPr>
        <p:spPr>
          <a:xfrm>
            <a:off x="9317736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outcomes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317736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 and early impatience — not cognition — predict disciplinary referrals years later.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9317736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Castillo, List, Petrie &amp; Samek, “Detecting Drivers of Behavior at an Early Age: Evidence from a Longitudinal Field Experiment,” Journal of Political Economy 132(12), 2024.</a:t>
            </a:r>
            <a:endParaRPr lang="en-US" sz="720" dirty="0"/>
          </a:p>
        </p:txBody>
      </p:sp>
      <p:sp>
        <p:nvSpPr>
          <p:cNvPr id="29" name="!!lab1B4!!"/>
          <p:cNvSpPr/>
          <p:nvPr/>
        </p:nvSpPr>
        <p:spPr>
          <a:xfrm>
            <a:off x="548640" y="42976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!!lab1P4!!"/>
          <p:cNvSpPr/>
          <p:nvPr/>
        </p:nvSpPr>
        <p:spPr>
          <a:xfrm>
            <a:off x="2743200" y="44074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!!lab1S4!!"/>
          <p:cNvSpPr/>
          <p:nvPr/>
        </p:nvSpPr>
        <p:spPr>
          <a:xfrm>
            <a:off x="2743200" y="44074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λ</a:t>
            </a:r>
            <a:endParaRPr lang="en-US" sz="1100" dirty="0"/>
          </a:p>
        </p:txBody>
      </p:sp>
      <p:sp>
        <p:nvSpPr>
          <p:cNvPr id="32" name="!!lab1T4!!"/>
          <p:cNvSpPr/>
          <p:nvPr/>
        </p:nvSpPr>
        <p:spPr>
          <a:xfrm>
            <a:off x="731520" y="44165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Theory of mind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31520" y="48280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Disadvantaged children's low ToM improves sharply when other children's presence is made salient — and ToM predicts less sharing, not more.</a:t>
            </a:r>
            <a:endParaRPr lang="en-US" sz="930" dirty="0"/>
          </a:p>
        </p:txBody>
      </p:sp>
      <p:sp>
        <p:nvSpPr>
          <p:cNvPr id="34" name="Text 32"/>
          <p:cNvSpPr/>
          <p:nvPr/>
        </p:nvSpPr>
        <p:spPr>
          <a:xfrm>
            <a:off x="731520" y="55961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Charness, List, Rustichini, Samek &amp; van de Ven, “Theory of Mind Among Disadvantaged Children: Evidence from a Field Experiment,” JEBO 166, 2019; Cowell, Samek, List &amp; Decety, “The Curious Relation Between Theory of Mind and Sharing in Preschool Age Children,” PLoS ONE 10(2), 2015.</a:t>
            </a:r>
            <a:endParaRPr lang="en-US" sz="720" dirty="0"/>
          </a:p>
        </p:txBody>
      </p:sp>
      <p:sp>
        <p:nvSpPr>
          <p:cNvPr id="35" name="!!lab1B5!!"/>
          <p:cNvSpPr/>
          <p:nvPr/>
        </p:nvSpPr>
        <p:spPr>
          <a:xfrm>
            <a:off x="3410712" y="42976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!!lab1P5!!"/>
          <p:cNvSpPr/>
          <p:nvPr/>
        </p:nvSpPr>
        <p:spPr>
          <a:xfrm>
            <a:off x="5605272" y="44074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7" name="!!lab1S5!!"/>
          <p:cNvSpPr/>
          <p:nvPr/>
        </p:nvSpPr>
        <p:spPr>
          <a:xfrm>
            <a:off x="5605272" y="44074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100" dirty="0"/>
          </a:p>
        </p:txBody>
      </p:sp>
      <p:sp>
        <p:nvSpPr>
          <p:cNvPr id="38" name="!!lab1T5!!"/>
          <p:cNvSpPr/>
          <p:nvPr/>
        </p:nvSpPr>
        <p:spPr>
          <a:xfrm>
            <a:off x="3593592" y="44165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Dishonesty at home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3593592" y="48280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cheat less when their children are watching — especially daughters. Honesty transmission starts at home.</a:t>
            </a:r>
            <a:endParaRPr lang="en-US" sz="930" dirty="0"/>
          </a:p>
        </p:txBody>
      </p:sp>
      <p:sp>
        <p:nvSpPr>
          <p:cNvPr id="40" name="Text 38"/>
          <p:cNvSpPr/>
          <p:nvPr/>
        </p:nvSpPr>
        <p:spPr>
          <a:xfrm>
            <a:off x="3593592" y="55961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Houser, List, Piovesan, Samek &amp; Winter, “Dishonesty: From Parents to Children,” European Economic Review 82, 2016.</a:t>
            </a:r>
            <a:endParaRPr lang="en-US" sz="720" dirty="0"/>
          </a:p>
        </p:txBody>
      </p:sp>
      <p:sp>
        <p:nvSpPr>
          <p:cNvPr id="41" name="!!lab1B6!!"/>
          <p:cNvSpPr/>
          <p:nvPr/>
        </p:nvSpPr>
        <p:spPr>
          <a:xfrm>
            <a:off x="6272784" y="42976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!!lab1P6!!"/>
          <p:cNvSpPr/>
          <p:nvPr/>
        </p:nvSpPr>
        <p:spPr>
          <a:xfrm>
            <a:off x="8467344" y="44074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" name="!!lab1S6!!"/>
          <p:cNvSpPr/>
          <p:nvPr/>
        </p:nvSpPr>
        <p:spPr>
          <a:xfrm>
            <a:off x="8467344" y="44074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θ₀</a:t>
            </a:r>
            <a:endParaRPr lang="en-US" sz="1100" dirty="0"/>
          </a:p>
        </p:txBody>
      </p:sp>
      <p:sp>
        <p:nvSpPr>
          <p:cNvPr id="44" name="!!lab1T6!!"/>
          <p:cNvSpPr/>
          <p:nvPr/>
        </p:nvSpPr>
        <p:spPr>
          <a:xfrm>
            <a:off x="6455664" y="44165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Discrimination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6455664" y="48280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Discriminatory behavior is detectable in incentivized tasks already among preschoolers — before formal schooling begins.</a:t>
            </a:r>
            <a:endParaRPr lang="en-US" sz="930" dirty="0"/>
          </a:p>
        </p:txBody>
      </p:sp>
      <p:sp>
        <p:nvSpPr>
          <p:cNvPr id="46" name="Text 44"/>
          <p:cNvSpPr/>
          <p:nvPr/>
        </p:nvSpPr>
        <p:spPr>
          <a:xfrm>
            <a:off x="6455664" y="55961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List &amp; Samek, “Discrimination Among Pre-School Children: Field Experimental Evidence,” Economics Letters 157, 2017.</a:t>
            </a:r>
            <a:endParaRPr lang="en-US" sz="720" dirty="0"/>
          </a:p>
        </p:txBody>
      </p:sp>
      <p:sp>
        <p:nvSpPr>
          <p:cNvPr id="47" name="!!lab1B7!!"/>
          <p:cNvSpPr/>
          <p:nvPr/>
        </p:nvSpPr>
        <p:spPr>
          <a:xfrm>
            <a:off x="9134856" y="42976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!!lab1P7!!"/>
          <p:cNvSpPr/>
          <p:nvPr/>
        </p:nvSpPr>
        <p:spPr>
          <a:xfrm>
            <a:off x="11329416" y="44074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9" name="!!lab1S7!!"/>
          <p:cNvSpPr/>
          <p:nvPr/>
        </p:nvSpPr>
        <p:spPr>
          <a:xfrm>
            <a:off x="11329416" y="44074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1100" dirty="0"/>
          </a:p>
        </p:txBody>
      </p:sp>
      <p:sp>
        <p:nvSpPr>
          <p:cNvPr id="50" name="!!lab1T7!!"/>
          <p:cNvSpPr/>
          <p:nvPr/>
        </p:nvSpPr>
        <p:spPr>
          <a:xfrm>
            <a:off x="9317736" y="44165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Health behaviors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9317736" y="48280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incentives lift healthy snack choice from 17% to ~75%, with evidence of habit formation.</a:t>
            </a:r>
            <a:endParaRPr lang="en-US" sz="930" dirty="0"/>
          </a:p>
        </p:txBody>
      </p:sp>
      <p:sp>
        <p:nvSpPr>
          <p:cNvPr id="52" name="Text 50"/>
          <p:cNvSpPr/>
          <p:nvPr/>
        </p:nvSpPr>
        <p:spPr>
          <a:xfrm>
            <a:off x="9317736" y="55961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&amp; Samek, “The Behavioralist as Nutritionist: Leveraging Behavioral Economics to Improve Child Food Choice and Consumption,” Journal of Health Economics 39, 2015.</a:t>
            </a:r>
            <a:endParaRPr lang="en-US" sz="720" dirty="0"/>
          </a:p>
        </p:txBody>
      </p:sp>
      <p:sp>
        <p:nvSpPr>
          <p:cNvPr id="53" name="Text 51"/>
          <p:cNvSpPr/>
          <p:nvPr/>
        </p:nvSpPr>
        <p:spPr>
          <a:xfrm>
            <a:off x="548640" y="6455664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8C8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Badges: θ skills &amp; preferences · θ₀ initial conditions · P parents · λ measurement · f technology · g outcome map. Survey: List, Petrie, Samek (JEL 2023); full titles in References.</a:t>
            </a:r>
            <a:endParaRPr lang="en-US" sz="9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9D772-7FBD-ABBF-AD31-3DE0AD8CB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45E4B07-84BD-C785-3FB0-27A535C044EE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250" b="1">
                <a:solidFill>
                  <a:srgbClr val="C49A2A"/>
                </a:solidFill>
                <a:latin typeface="Calibri"/>
              </a:rPr>
              <a:t>THE FRAMEWORK · ROW 5</a:t>
            </a: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EBA94B5-BB9F-58E5-A9E7-84240EDF2D0C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700" b="1" dirty="0">
                <a:solidFill>
                  <a:srgbClr val="2B2B2B"/>
                </a:solidFill>
                <a:latin typeface="Cambria"/>
              </a:rPr>
              <a:t>Many parts of “skills” </a:t>
            </a:r>
            <a:r>
              <a:rPr sz="2700" b="1" dirty="0">
                <a:solidFill>
                  <a:srgbClr val="2B2B2B"/>
                </a:solidFill>
                <a:latin typeface="Cambria"/>
              </a:rPr>
              <a:t>carr</a:t>
            </a:r>
            <a:r>
              <a:rPr lang="en-US" sz="2700" b="1" dirty="0">
                <a:solidFill>
                  <a:srgbClr val="2B2B2B"/>
                </a:solidFill>
                <a:latin typeface="Cambria"/>
              </a:rPr>
              <a:t>y </a:t>
            </a:r>
            <a:r>
              <a:rPr sz="2700" b="1" dirty="0">
                <a:solidFill>
                  <a:srgbClr val="2B2B2B"/>
                </a:solidFill>
                <a:latin typeface="Cambria"/>
              </a:rPr>
              <a:t>into Y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D4FA106-4ECB-37B2-7C8A-A80AEF50DFDB}"/>
              </a:ext>
            </a:extLst>
          </p:cNvPr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26BF9BE9-60EB-BD06-92BC-FADF728828AD}"/>
              </a:ext>
            </a:extLst>
          </p:cNvPr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28" name="Table 0">
            <a:extLst>
              <a:ext uri="{FF2B5EF4-FFF2-40B4-BE49-F238E27FC236}">
                <a16:creationId xmlns:a16="http://schemas.microsoft.com/office/drawing/2014/main" id="{077D8644-4A1B-A722-ACF9-ECAC69E17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462897"/>
              </p:ext>
            </p:extLst>
          </p:nvPr>
        </p:nvGraphicFramePr>
        <p:xfrm>
          <a:off x="548640" y="2560320"/>
          <a:ext cx="11064240" cy="3630168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E: Σ wᵢⱼθⱼ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Others' skills enter your production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classrooms and neighborhoods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Gains persist with treated classmates, erode when scattered (List &amp; Uchida); spillovers to nearby non-participants ≈ 38% of the total effect, within 500m (List, Momeni, Vlassopoulos, Zenou)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P built early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Parental capital persists; substitutes for S when schools fail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Covid closures: control children lose 0.30σ of state test scores, Parent Academy children lose 0.11σ (p = 0.01) — 8–10 years post-treatment (Jha, List, Royer, Samek)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C: child’s effort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The child’s own investment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effort enters f, and it is in the score Z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Loss-framed, prepaid rewards lift math ~0.12σ; delay kills the effect (Levitt, List, Neckermann, Sadoff); no lasting crowd-out (List, Livingston, Neckermann); $25 lifts U.S. scores 0.20σ, Shanghai nil (Gneezy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λ &lt; 1, ε ≠ 0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Z can fade or stall while θ moves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measurement is not the object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Behavioral EF gains small &amp; n.s. (Fryer et al. 2020); preschoolers show greater N2 during Go-Nogo (p &lt; 0.1, n = 72); EEG predicts skills 4 yrs later beyond baseline behavioral measures (Ye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g: θ → 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Which coordinates of θ cash out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and which choices they drive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1σ of EF → −1.9 pp referral probability, 1σ of patience → −2.3 pp (14.7% base); cognition: nil (Castillo, List, Petrie, Samek); preferences &amp; beliefs, not ability, drive STEM sorting (Fiala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DDD5C8"/>
                          </a:solidFill>
                          <a:latin typeface="Cambria"/>
                        </a:rPr>
                        <a:t>?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DDD5C8"/>
                          </a:solidFill>
                          <a:latin typeface="Calibri"/>
                        </a:rPr>
                        <a:t>—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>
            <a:extLst>
              <a:ext uri="{FF2B5EF4-FFF2-40B4-BE49-F238E27FC236}">
                <a16:creationId xmlns:a16="http://schemas.microsoft.com/office/drawing/2014/main" id="{CC766E53-498A-AE53-DB04-487DFC2843CB}"/>
              </a:ext>
            </a:extLst>
          </p:cNvPr>
          <p:cNvSpPr/>
          <p:nvPr/>
        </p:nvSpPr>
        <p:spPr>
          <a:xfrm>
            <a:off x="548640" y="58064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400" i="1" dirty="0">
                <a:solidFill>
                  <a:srgbClr val="5A5A5A"/>
                </a:solidFill>
                <a:latin typeface="Calibri"/>
              </a:rPr>
              <a:t>The living lab filled g: EF and preferences</a:t>
            </a:r>
            <a:r>
              <a:rPr lang="en-US" sz="1400" i="1" dirty="0">
                <a:solidFill>
                  <a:srgbClr val="5A5A5A"/>
                </a:solidFill>
                <a:latin typeface="Calibri"/>
              </a:rPr>
              <a:t>, </a:t>
            </a:r>
            <a:r>
              <a:rPr sz="1400" i="1" dirty="0">
                <a:solidFill>
                  <a:srgbClr val="5A5A5A"/>
                </a:solidFill>
                <a:latin typeface="Calibri"/>
              </a:rPr>
              <a:t>not </a:t>
            </a:r>
            <a:r>
              <a:rPr lang="en-US" sz="1400" i="1" dirty="0">
                <a:solidFill>
                  <a:srgbClr val="5A5A5A"/>
                </a:solidFill>
                <a:latin typeface="Calibri"/>
              </a:rPr>
              <a:t>solely </a:t>
            </a:r>
            <a:r>
              <a:rPr sz="1400" i="1" dirty="0">
                <a:solidFill>
                  <a:srgbClr val="5A5A5A"/>
                </a:solidFill>
                <a:latin typeface="Calibri"/>
              </a:rPr>
              <a:t>test scores</a:t>
            </a:r>
            <a:r>
              <a:rPr lang="en-US" sz="1400" i="1" dirty="0">
                <a:solidFill>
                  <a:srgbClr val="5A5A5A"/>
                </a:solidFill>
                <a:latin typeface="Calibri"/>
              </a:rPr>
              <a:t>, </a:t>
            </a:r>
            <a:r>
              <a:rPr sz="1400" i="1" dirty="0">
                <a:solidFill>
                  <a:srgbClr val="5A5A5A"/>
                </a:solidFill>
                <a:latin typeface="Calibri"/>
              </a:rPr>
              <a:t>are what carry into outcomes. </a:t>
            </a:r>
          </a:p>
        </p:txBody>
      </p:sp>
    </p:spTree>
    <p:extLst>
      <p:ext uri="{BB962C8B-B14F-4D97-AF65-F5344CB8AC3E}">
        <p14:creationId xmlns:p14="http://schemas.microsoft.com/office/powerpoint/2010/main" val="40113815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15EC3-3F36-CD35-09D6-D33D8645C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3E54107-C90B-1551-2756-AD8C0765B520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· N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8BC01C4-6033-E3DC-DF09-46739F084E86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Scaling lives inside the model, not after it</a:t>
            </a:r>
            <a:endParaRPr lang="en-US" sz="29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36E5AEB-CC76-53D0-BC78-354CB8A0E6BB}"/>
              </a:ext>
            </a:extLst>
          </p:cNvPr>
          <p:cNvSpPr/>
          <p:nvPr/>
        </p:nvSpPr>
        <p:spPr>
          <a:xfrm>
            <a:off x="548640" y="1399032"/>
            <a:ext cx="6583680" cy="4773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vital signs, five objects. 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voltage drop is not one wedge: each vital sign attacks a different part of the model, and only the supply-side trap runs through S. </a:t>
            </a:r>
          </a:p>
          <a:p>
            <a:pPr marL="0" indent="0">
              <a:buNone/>
            </a:pPr>
            <a:endParaRPr lang="en-US" sz="16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False positives live in the estimate, not the technology. Unrepresentative samples shift the population F(n) you draw from, so heterogeneity bites. Unrepresentative situations change f itself. Costs hit C(n) directly.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800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CHECC's additional ledger entry: </a:t>
            </a:r>
            <a:r>
              <a:rPr lang="en-US" sz="16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spillover vital sign can run positive. Peer density E(n) rises with coverage, fade-out mutes when classmates are treated, and neighborhood effects grow with saturation. Whether scaling drops or gains voltage is an empirical horse race, object by object.</a:t>
            </a:r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2000" dirty="0">
                <a:solidFill>
                  <a:srgbClr val="C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design implication: Option C Thinking (List, 2024, Nature) backward induct from the scale you intend, choose samples, situations, and dosages so the pilot estimates the policy parameter, not the pilot parameter.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5F32484D-7269-75F3-EDA4-45BAAD01CE6D}"/>
              </a:ext>
            </a:extLst>
          </p:cNvPr>
          <p:cNvSpPr/>
          <p:nvPr/>
        </p:nvSpPr>
        <p:spPr>
          <a:xfrm>
            <a:off x="7589520" y="1783080"/>
            <a:ext cx="4023360" cy="786384"/>
          </a:xfrm>
          <a:prstGeom prst="roundRect">
            <a:avLst>
              <a:gd name="adj" fmla="val 8140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9FF18C9-C528-65E4-5436-85050A13F93B}"/>
              </a:ext>
            </a:extLst>
          </p:cNvPr>
          <p:cNvSpPr/>
          <p:nvPr/>
        </p:nvSpPr>
        <p:spPr>
          <a:xfrm>
            <a:off x="7818120" y="1856232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False positives</a:t>
            </a:r>
            <a:endParaRPr lang="en-US" sz="12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58C2B987-9CD4-ACFF-46AF-34806781ECAB}"/>
              </a:ext>
            </a:extLst>
          </p:cNvPr>
          <p:cNvSpPr/>
          <p:nvPr/>
        </p:nvSpPr>
        <p:spPr>
          <a:xfrm>
            <a:off x="7818120" y="2148840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Δ̂ — the inference, not the technology</a:t>
            </a:r>
            <a:endParaRPr lang="en-US" sz="1000" dirty="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A2FB7E8-E281-496B-F49A-849F2A59B5C0}"/>
              </a:ext>
            </a:extLst>
          </p:cNvPr>
          <p:cNvSpPr/>
          <p:nvPr/>
        </p:nvSpPr>
        <p:spPr>
          <a:xfrm>
            <a:off x="7589520" y="2670048"/>
            <a:ext cx="4023360" cy="786384"/>
          </a:xfrm>
          <a:prstGeom prst="roundRect">
            <a:avLst>
              <a:gd name="adj" fmla="val 8140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8177D15-1A1A-781E-19CE-041D1968E4D5}"/>
              </a:ext>
            </a:extLst>
          </p:cNvPr>
          <p:cNvSpPr/>
          <p:nvPr/>
        </p:nvSpPr>
        <p:spPr>
          <a:xfrm>
            <a:off x="7818120" y="2743200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Unrepresentative sample</a:t>
            </a:r>
            <a:endParaRPr lang="en-US" sz="12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7AA5C85E-6FE1-256E-9EA2-03580BB6ACE3}"/>
              </a:ext>
            </a:extLst>
          </p:cNvPr>
          <p:cNvSpPr/>
          <p:nvPr/>
        </p:nvSpPr>
        <p:spPr>
          <a:xfrm>
            <a:off x="7818120" y="3035808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F(n) — who you draw shifts; heterogeneity bites</a:t>
            </a:r>
            <a:endParaRPr lang="en-US" sz="1000" dirty="0"/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11AD7D1F-0DDF-A831-ACEB-2B6A89B87B9A}"/>
              </a:ext>
            </a:extLst>
          </p:cNvPr>
          <p:cNvSpPr/>
          <p:nvPr/>
        </p:nvSpPr>
        <p:spPr>
          <a:xfrm>
            <a:off x="7589520" y="3557016"/>
            <a:ext cx="4023360" cy="786384"/>
          </a:xfrm>
          <a:prstGeom prst="roundRect">
            <a:avLst>
              <a:gd name="adj" fmla="val 8140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FC5FE97-24A6-B966-0CC0-D5588ABF8A8D}"/>
              </a:ext>
            </a:extLst>
          </p:cNvPr>
          <p:cNvSpPr/>
          <p:nvPr/>
        </p:nvSpPr>
        <p:spPr>
          <a:xfrm>
            <a:off x="7818120" y="3630168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Unrepresentative situation</a:t>
            </a:r>
            <a:endParaRPr lang="en-US" sz="1200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B6A107C2-4B74-E37B-F9E4-976E1F637D9C}"/>
              </a:ext>
            </a:extLst>
          </p:cNvPr>
          <p:cNvSpPr/>
          <p:nvPr/>
        </p:nvSpPr>
        <p:spPr>
          <a:xfrm>
            <a:off x="7818120" y="3922776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fₙ — the technology changes with delivery</a:t>
            </a:r>
            <a:endParaRPr lang="en-US" sz="1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E26DB5AD-A084-C942-7400-A6BAE5EC212B}"/>
              </a:ext>
            </a:extLst>
          </p:cNvPr>
          <p:cNvSpPr/>
          <p:nvPr/>
        </p:nvSpPr>
        <p:spPr>
          <a:xfrm>
            <a:off x="7589520" y="4443984"/>
            <a:ext cx="4023360" cy="786384"/>
          </a:xfrm>
          <a:prstGeom prst="roundRect">
            <a:avLst>
              <a:gd name="adj" fmla="val 8140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51AE4EA3-9BEB-FDA9-B5F6-5B5B1894B5B9}"/>
              </a:ext>
            </a:extLst>
          </p:cNvPr>
          <p:cNvSpPr/>
          <p:nvPr/>
        </p:nvSpPr>
        <p:spPr>
          <a:xfrm>
            <a:off x="7818120" y="4517136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Supply side &amp; cost trap</a:t>
            </a:r>
            <a:endParaRPr lang="en-US" sz="12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5B53DC6-1515-D8C1-A9DF-815BB9224FAF}"/>
              </a:ext>
            </a:extLst>
          </p:cNvPr>
          <p:cNvSpPr/>
          <p:nvPr/>
        </p:nvSpPr>
        <p:spPr>
          <a:xfrm>
            <a:off x="7818120" y="4809744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S(n) quality falls; C(n) marginal costs rise</a:t>
            </a:r>
            <a:endParaRPr lang="en-US" sz="100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37983FAD-6E39-1A44-44AB-76B77BDDCD79}"/>
              </a:ext>
            </a:extLst>
          </p:cNvPr>
          <p:cNvSpPr/>
          <p:nvPr/>
        </p:nvSpPr>
        <p:spPr>
          <a:xfrm>
            <a:off x="7589520" y="5330952"/>
            <a:ext cx="4023360" cy="786384"/>
          </a:xfrm>
          <a:prstGeom prst="roundRect">
            <a:avLst>
              <a:gd name="adj" fmla="val 8140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ACAE7891-D958-485F-ED76-9EBB4615674A}"/>
              </a:ext>
            </a:extLst>
          </p:cNvPr>
          <p:cNvSpPr/>
          <p:nvPr/>
        </p:nvSpPr>
        <p:spPr>
          <a:xfrm>
            <a:off x="7818120" y="5404104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Spillovers &amp; GE</a:t>
            </a:r>
            <a:endParaRPr lang="en-US" sz="12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2C755B0A-D547-FFF8-AF3E-168FF4DC7C0B}"/>
              </a:ext>
            </a:extLst>
          </p:cNvPr>
          <p:cNvSpPr/>
          <p:nvPr/>
        </p:nvSpPr>
        <p:spPr>
          <a:xfrm>
            <a:off x="7818120" y="5696712"/>
            <a:ext cx="3611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E(n) — CHECC: this one can run positive</a:t>
            </a:r>
            <a:endParaRPr lang="en-US" sz="100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2522CE52-83F1-5C79-E392-B416B3CB35C3}"/>
              </a:ext>
            </a:extLst>
          </p:cNvPr>
          <p:cNvSpPr/>
          <p:nvPr/>
        </p:nvSpPr>
        <p:spPr>
          <a:xfrm>
            <a:off x="548640" y="6236208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100" i="1">
                <a:solidFill>
                  <a:srgbClr val="5A5A5A"/>
                </a:solidFill>
                <a:latin typeface="Calibri"/>
              </a:rPr>
              <a:t>List, The Voltage Effect (2022); List, “The Economics of Scaling Early Childhood Programs: Lessons from the Chicago School,” Journal of Political Economy 134(1), 2026; List, “Optimally Generate Policy-Based Evidence Before Scaling,” Nature 626 (2024).</a:t>
            </a:r>
          </a:p>
        </p:txBody>
      </p:sp>
    </p:spTree>
    <p:extLst>
      <p:ext uri="{BB962C8B-B14F-4D97-AF65-F5344CB8AC3E}">
        <p14:creationId xmlns:p14="http://schemas.microsoft.com/office/powerpoint/2010/main" val="267095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allAtOnce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2F269-EF72-4CE8-5BB5-8AA4C9192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5BE861E-189A-27CC-0978-E5FF3FB68E30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· ROW 6 · COMPLETE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66983F3-F759-02BF-5CE0-93A5AF1F8B94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Scaling is an argument at the beginning, not the end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EA0664A2-CE97-2338-2244-F1812D7C2F0F}"/>
              </a:ext>
            </a:extLst>
          </p:cNvPr>
          <p:cNvSpPr/>
          <p:nvPr/>
        </p:nvSpPr>
        <p:spPr>
          <a:xfrm>
            <a:off x="548640" y="150876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F1AB774-CE5D-78F6-84A4-6A8F499F944B}"/>
              </a:ext>
            </a:extLst>
          </p:cNvPr>
          <p:cNvSpPr/>
          <p:nvPr/>
        </p:nvSpPr>
        <p:spPr>
          <a:xfrm>
            <a:off x="868680" y="158191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graphicFrame>
        <p:nvGraphicFramePr>
          <p:cNvPr id="30" name="Table 0">
            <a:extLst>
              <a:ext uri="{FF2B5EF4-FFF2-40B4-BE49-F238E27FC236}">
                <a16:creationId xmlns:a16="http://schemas.microsoft.com/office/drawing/2014/main" id="{1031054E-1A77-5F94-057B-98A99493EF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035286"/>
              </p:ext>
            </p:extLst>
          </p:nvPr>
        </p:nvGraphicFramePr>
        <p:xfrm>
          <a:off x="548640" y="2560320"/>
          <a:ext cx="11064240" cy="3669792"/>
        </p:xfrm>
        <a:graphic>
          <a:graphicData uri="http://schemas.openxmlformats.org/drawingml/2006/table">
            <a:tbl>
              <a:tblPr/>
              <a:tblGrid>
                <a:gridCol w="173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0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Object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Economic content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 it organizes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E: Σ wᵢⱼθⱼ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Others' skills enter your production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classrooms and neighborhoods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Gains persist with treated classmates, erode when scattered (List &amp; Uchida); spillovers to nearby non-participants ≈ 38% of the total effect, within 500m (List, Momeni, Vlassopoulos, Zenou)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P built early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Parental capital persists; substitutes for S when schools fail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Covid closures: control children lose 0.30σ of state test scores, Parent Academy children lose 0.11σ (p = 0.01)</a:t>
                      </a:r>
                      <a:r>
                        <a:rPr lang="en-US"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 8–10 years post-treatment (Jha, List, Royer, Samek)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C: child’s effort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The child’s own investment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effort enters f, and it is in the score Z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Loss-framed, prepaid rewards lift math ~0.12σ; delay kills the effect (Levitt, List, </a:t>
                      </a:r>
                      <a:r>
                        <a:rPr sz="1050" b="0" dirty="0" err="1">
                          <a:solidFill>
                            <a:srgbClr val="2B2B2B"/>
                          </a:solidFill>
                          <a:latin typeface="Calibri"/>
                        </a:rPr>
                        <a:t>Neckermann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, Sadoff); no lasting crowd-out (List, Livingston, </a:t>
                      </a:r>
                      <a:r>
                        <a:rPr sz="1050" b="0" dirty="0" err="1">
                          <a:solidFill>
                            <a:srgbClr val="2B2B2B"/>
                          </a:solidFill>
                          <a:latin typeface="Calibri"/>
                        </a:rPr>
                        <a:t>Neckermann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); $25 lifts U.S. scores 0.20σ, Shanghai nil (Gneezy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λ &lt; 1, ε ≠ 0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Z can fade or stall while θ moves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measurement is not the object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Behavioral EF gains small &amp; </a:t>
                      </a:r>
                      <a:r>
                        <a:rPr sz="1050" b="0" dirty="0" err="1">
                          <a:solidFill>
                            <a:srgbClr val="2B2B2B"/>
                          </a:solidFill>
                          <a:latin typeface="Calibri"/>
                        </a:rPr>
                        <a:t>n.s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. (Fryer et al. 2020); preschoolers show greater N2 during Go-</a:t>
                      </a:r>
                      <a:r>
                        <a:rPr sz="1050" b="0" dirty="0" err="1">
                          <a:solidFill>
                            <a:srgbClr val="2B2B2B"/>
                          </a:solidFill>
                          <a:latin typeface="Calibri"/>
                        </a:rPr>
                        <a:t>Nogo</a:t>
                      </a:r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 (p &lt; 0.1, n = 72); EEG predicts skills 4 yrs later beyond baseline behavioral measures (Ye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g: θ → Y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Which coordinates of θ cash out</a:t>
                      </a:r>
                      <a:r>
                        <a:rPr lang="en-US"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: </a:t>
                      </a:r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 and which choices they drive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2B2B2B"/>
                          </a:solidFill>
                          <a:latin typeface="Calibri"/>
                        </a:rPr>
                        <a:t>1σ of EF → −1.9 pp referral probability, 1σ of patience → −2.3 pp (14.7% base); cognition: nil (Castillo, List, Petrie, Samek); preferences &amp; beliefs, not ability, drive STEM sorting (Fiala et al.)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800020"/>
                          </a:solidFill>
                          <a:latin typeface="Cambria"/>
                        </a:rPr>
                        <a:t>n: scale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dirty="0">
                          <a:solidFill>
                            <a:srgbClr val="2B2B2B"/>
                          </a:solidFill>
                          <a:latin typeface="Calibri"/>
                        </a:rPr>
                        <a:t>Five vital signs, five objects: inference on Δ̂, sample F(n), technology fₙ, inputs S(n) &amp; costs C(n), environment E(n)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050" b="0" dirty="0">
                          <a:solidFill>
                            <a:srgbClr val="2B2B2B"/>
                          </a:solidFill>
                          <a:latin typeface="Calibri"/>
                        </a:rPr>
                        <a:t>Dosage: 2 summer months ≈ an academic year (~0.25σ); whether V(n) rises or falls is S(n) vs E(n) — an empirical horse race (List, JPE 2026; Nature 2024)</a:t>
                      </a:r>
                    </a:p>
                  </a:txBody>
                  <a:tcPr marL="54864" marR="54864" marT="54864" marB="54864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4">
            <a:extLst>
              <a:ext uri="{FF2B5EF4-FFF2-40B4-BE49-F238E27FC236}">
                <a16:creationId xmlns:a16="http://schemas.microsoft.com/office/drawing/2014/main" id="{10CC752F-28BD-FEF2-5DD1-A34039B1F3C5}"/>
              </a:ext>
            </a:extLst>
          </p:cNvPr>
          <p:cNvSpPr/>
          <p:nvPr/>
        </p:nvSpPr>
        <p:spPr>
          <a:xfrm>
            <a:off x="548640" y="62819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400" i="1" dirty="0">
                <a:solidFill>
                  <a:srgbClr val="5A5A5A"/>
                </a:solidFill>
                <a:latin typeface="Calibri"/>
              </a:rPr>
              <a:t>The map is complete: environment E on two networks, parents P, the child’s effort C, measurement λ, outcome map g, and scale n. One system, a dozen papers, no black box.</a:t>
            </a:r>
          </a:p>
        </p:txBody>
      </p:sp>
    </p:spTree>
    <p:extLst>
      <p:ext uri="{BB962C8B-B14F-4D97-AF65-F5344CB8AC3E}">
        <p14:creationId xmlns:p14="http://schemas.microsoft.com/office/powerpoint/2010/main" val="2133938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290A-F7D7-AB44-AC65-529D038DB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A1942BB-BFE2-5F3E-9AE4-E96523A3A3F8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THE ARC · NEW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F61AF16-D656-4148-9B99-251BCD94A9B3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It's not over at five: skill compounds, and efficiency divides</a:t>
            </a:r>
            <a:endParaRPr lang="en-US" sz="27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4E7781B-129C-11C2-7392-EA920E77D81D}"/>
              </a:ext>
            </a:extLst>
          </p:cNvPr>
          <p:cNvSpPr/>
          <p:nvPr/>
        </p:nvSpPr>
        <p:spPr>
          <a:xfrm>
            <a:off x="548639" y="1545336"/>
            <a:ext cx="10519051" cy="4965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1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doesn’t adolescent Johnny do well in school?</a:t>
            </a:r>
          </a:p>
          <a:p>
            <a:pPr marL="0" indent="0">
              <a:spcAft>
                <a:spcPts val="1100"/>
              </a:spcAft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Cotton et al.: model of time allocation and academic efficiency.  </a:t>
            </a:r>
          </a:p>
          <a:p>
            <a:pPr marL="0" indent="0">
              <a:spcAft>
                <a:spcPts val="1100"/>
              </a:spcAft>
              <a:buNone/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 and Hispanic students are as motivated as White/Asian peers, but academic efficiency runs ~1σ (Black) and ~0.7σ (Hispanic) lower, conditional on school, family, and neighborhood.  Schools act on efficiency: the best-to-worst-resourced district gap predicts a 0.6σ drop.</a:t>
            </a:r>
            <a:endParaRPr lang="en-US" dirty="0"/>
          </a:p>
          <a:p>
            <a:pPr>
              <a:spcAft>
                <a:spcPts val="1100"/>
              </a:spcAft>
            </a:pPr>
            <a:r>
              <a:rPr lang="en-US" i="1" dirty="0">
                <a:solidFill>
                  <a:srgbClr val="5A5A5A"/>
                </a:solidFill>
              </a:rPr>
              <a:t>Cotton, Hickman, List, Price &amp; Roy, “Why Don't Struggling Students Do Their Homework? Disentangling Motivation and Study Productivity as Drivers of Human Capital Formation,” Journal of Political Economy, 2026.</a:t>
            </a:r>
          </a:p>
          <a:p>
            <a:pPr>
              <a:spcAft>
                <a:spcPts val="1100"/>
              </a:spcAft>
            </a:pPr>
            <a:endParaRPr lang="en-US" sz="1600" i="1" dirty="0">
              <a:solidFill>
                <a:srgbClr val="5A5A5A"/>
              </a:solidFill>
            </a:endParaRPr>
          </a:p>
          <a:p>
            <a:pPr>
              <a:spcAft>
                <a:spcPts val="1100"/>
              </a:spcAft>
            </a:pPr>
            <a:r>
              <a:rPr lang="en-US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Joensen et al.: skill begets skill; 18 classroom hours lift cognition +0.12σ (Math) and EF +0.13σ (Goals). Seven years on, +6.3 p.p. 4-year college enrollment off a 25% base.</a:t>
            </a:r>
          </a:p>
          <a:p>
            <a:pPr>
              <a:spcAft>
                <a:spcPts val="1100"/>
              </a:spcAft>
            </a:pPr>
            <a:r>
              <a:rPr lang="en-US" i="1" dirty="0">
                <a:solidFill>
                  <a:srgbClr val="5A5A5A"/>
                </a:solidFill>
              </a:rPr>
              <a:t>Joensen, List, Samek &amp; Uchida, “Using a Field Experiment to Understand Skill Formation During Adolescence” (coming soon)</a:t>
            </a:r>
            <a:endParaRPr lang="en-US" dirty="0"/>
          </a:p>
          <a:p>
            <a:pPr>
              <a:spcAft>
                <a:spcPts val="1100"/>
              </a:spcAft>
            </a:pPr>
            <a:endParaRPr lang="en-US" sz="1450" dirty="0"/>
          </a:p>
        </p:txBody>
      </p:sp>
    </p:spTree>
    <p:extLst>
      <p:ext uri="{BB962C8B-B14F-4D97-AF65-F5344CB8AC3E}">
        <p14:creationId xmlns:p14="http://schemas.microsoft.com/office/powerpoint/2010/main" val="30378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LIVING LAB · II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Teacher Incentives, effort, and the anatomy of gaps could fill another table!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548640" y="1481328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lab also ran on the adults and institutions around the children: identifying the inputs P and S, the outcome map g, and the distribution F. The census continues.</a:t>
            </a:r>
            <a:endParaRPr lang="en-US" sz="1350" dirty="0"/>
          </a:p>
        </p:txBody>
      </p:sp>
      <p:sp>
        <p:nvSpPr>
          <p:cNvPr id="5" name="!!lab2B0!!"/>
          <p:cNvSpPr/>
          <p:nvPr/>
        </p:nvSpPr>
        <p:spPr>
          <a:xfrm>
            <a:off x="548640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!!lab2P0!!"/>
          <p:cNvSpPr/>
          <p:nvPr/>
        </p:nvSpPr>
        <p:spPr>
          <a:xfrm>
            <a:off x="2743200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!!lab2S0!!"/>
          <p:cNvSpPr/>
          <p:nvPr/>
        </p:nvSpPr>
        <p:spPr>
          <a:xfrm>
            <a:off x="2743200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</a:t>
            </a:r>
            <a:endParaRPr lang="en-US" sz="1100" dirty="0"/>
          </a:p>
        </p:txBody>
      </p:sp>
      <p:sp>
        <p:nvSpPr>
          <p:cNvPr id="8" name="!!lab2T0!!"/>
          <p:cNvSpPr/>
          <p:nvPr/>
        </p:nvSpPr>
        <p:spPr>
          <a:xfrm>
            <a:off x="731520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Teacher incentives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Loss-framed prepaid bonuses raise math achievement ~0.12σ; conventional gain-framed bonuses do little.</a:t>
            </a:r>
            <a:endParaRPr lang="en-US" sz="930" dirty="0"/>
          </a:p>
        </p:txBody>
      </p:sp>
      <p:sp>
        <p:nvSpPr>
          <p:cNvPr id="10" name="Text 8"/>
          <p:cNvSpPr/>
          <p:nvPr/>
        </p:nvSpPr>
        <p:spPr>
          <a:xfrm>
            <a:off x="731520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Fryer, Levitt, List &amp; Sadoff, “Enhancing the Efficacy of Teacher Incentives through Framing: A Field Experiment,” AEJ: Economic Policy 14(4), 2022.</a:t>
            </a:r>
            <a:endParaRPr lang="en-US" sz="720" dirty="0"/>
          </a:p>
        </p:txBody>
      </p:sp>
      <p:sp>
        <p:nvSpPr>
          <p:cNvPr id="29" name="!!lab2B4!!"/>
          <p:cNvSpPr/>
          <p:nvPr/>
        </p:nvSpPr>
        <p:spPr>
          <a:xfrm>
            <a:off x="3410712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!!lab2P4!!"/>
          <p:cNvSpPr/>
          <p:nvPr/>
        </p:nvSpPr>
        <p:spPr>
          <a:xfrm>
            <a:off x="5605272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1" name="!!lab2S4!!"/>
          <p:cNvSpPr/>
          <p:nvPr/>
        </p:nvSpPr>
        <p:spPr>
          <a:xfrm>
            <a:off x="5605272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1100" dirty="0"/>
          </a:p>
        </p:txBody>
      </p:sp>
      <p:sp>
        <p:nvSpPr>
          <p:cNvPr id="32" name="!!lab2T4!!"/>
          <p:cNvSpPr/>
          <p:nvPr/>
        </p:nvSpPr>
        <p:spPr>
          <a:xfrm>
            <a:off x="3593592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Racial Excellence gaps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3593592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racial excellence gap among top achievers appears by 3rd grade and grows; average-gap policies barely move it.</a:t>
            </a:r>
            <a:endParaRPr lang="en-US" sz="930" dirty="0"/>
          </a:p>
        </p:txBody>
      </p:sp>
      <p:sp>
        <p:nvSpPr>
          <p:cNvPr id="34" name="Text 32"/>
          <p:cNvSpPr/>
          <p:nvPr/>
        </p:nvSpPr>
        <p:spPr>
          <a:xfrm>
            <a:off x="3593592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Karna, Lee, List, Simon &amp; Uchida, “Measuring Racial Educational Disparities Over Time Amongst Top Achievers,” Nature 639, 2025.</a:t>
            </a:r>
            <a:endParaRPr lang="en-US" sz="720" dirty="0"/>
          </a:p>
        </p:txBody>
      </p:sp>
      <p:sp>
        <p:nvSpPr>
          <p:cNvPr id="35" name="!!lab2B5!!"/>
          <p:cNvSpPr/>
          <p:nvPr/>
        </p:nvSpPr>
        <p:spPr>
          <a:xfrm>
            <a:off x="6272784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!!lab2P5!!"/>
          <p:cNvSpPr/>
          <p:nvPr/>
        </p:nvSpPr>
        <p:spPr>
          <a:xfrm>
            <a:off x="8467344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7" name="!!lab2S5!!"/>
          <p:cNvSpPr/>
          <p:nvPr/>
        </p:nvSpPr>
        <p:spPr>
          <a:xfrm>
            <a:off x="8467344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100" dirty="0"/>
          </a:p>
        </p:txBody>
      </p:sp>
      <p:sp>
        <p:nvSpPr>
          <p:cNvPr id="38" name="!!lab2T5!!"/>
          <p:cNvSpPr/>
          <p:nvPr/>
        </p:nvSpPr>
        <p:spPr>
          <a:xfrm>
            <a:off x="6455664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Gender gaps start at home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6455664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Differential early parental investments help explain where the math and literacy gender gaps originate.</a:t>
            </a:r>
            <a:endParaRPr lang="en-US" sz="930" dirty="0"/>
          </a:p>
        </p:txBody>
      </p:sp>
      <p:sp>
        <p:nvSpPr>
          <p:cNvPr id="40" name="Text 38"/>
          <p:cNvSpPr/>
          <p:nvPr/>
        </p:nvSpPr>
        <p:spPr>
          <a:xfrm>
            <a:off x="6455664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Chuan, List, Samek &amp; Samujjwala, “Parental Investments in Early Childhood and the Gender Gap in Math and Literacy,” AEA Papers &amp; Proceedings 112, 2022.</a:t>
            </a:r>
            <a:endParaRPr lang="en-US" sz="720" dirty="0"/>
          </a:p>
        </p:txBody>
      </p:sp>
      <p:sp>
        <p:nvSpPr>
          <p:cNvPr id="41" name="!!lab2B6!!"/>
          <p:cNvSpPr/>
          <p:nvPr/>
        </p:nvSpPr>
        <p:spPr>
          <a:xfrm>
            <a:off x="9134856" y="22402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2" name="!!lab2P6!!"/>
          <p:cNvSpPr/>
          <p:nvPr/>
        </p:nvSpPr>
        <p:spPr>
          <a:xfrm>
            <a:off x="11329416" y="23500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3" name="!!lab2S6!!"/>
          <p:cNvSpPr/>
          <p:nvPr/>
        </p:nvSpPr>
        <p:spPr>
          <a:xfrm>
            <a:off x="11329416" y="23500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1100" dirty="0"/>
          </a:p>
        </p:txBody>
      </p:sp>
      <p:sp>
        <p:nvSpPr>
          <p:cNvPr id="44" name="!!lab2T6!!"/>
          <p:cNvSpPr/>
          <p:nvPr/>
        </p:nvSpPr>
        <p:spPr>
          <a:xfrm>
            <a:off x="9317736" y="23591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Preferences → pipelines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317736" y="27706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gender differences in preferences and beliefs — not ability — drive high-school STEM sorting and college major gaps.</a:t>
            </a:r>
            <a:endParaRPr lang="en-US" sz="930" dirty="0"/>
          </a:p>
        </p:txBody>
      </p:sp>
      <p:sp>
        <p:nvSpPr>
          <p:cNvPr id="46" name="Text 44"/>
          <p:cNvSpPr/>
          <p:nvPr/>
        </p:nvSpPr>
        <p:spPr>
          <a:xfrm>
            <a:off x="9317736" y="35387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Fiala, Humphries, Joensen, Karna, List &amp; Veramendi, “How Early Adolescent Skills and Preferences Shape Economics Education Choices,” AEA Papers &amp; Proceedings 112, 2022.</a:t>
            </a:r>
            <a:endParaRPr lang="en-US" sz="720" dirty="0"/>
          </a:p>
        </p:txBody>
      </p:sp>
      <p:sp>
        <p:nvSpPr>
          <p:cNvPr id="47" name="!!lab2B7!!"/>
          <p:cNvSpPr/>
          <p:nvPr/>
        </p:nvSpPr>
        <p:spPr>
          <a:xfrm>
            <a:off x="548640" y="429768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8" name="!!lab2P7!!"/>
          <p:cNvSpPr/>
          <p:nvPr/>
        </p:nvSpPr>
        <p:spPr>
          <a:xfrm>
            <a:off x="2743200" y="4407408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9" name="!!lab2S7!!"/>
          <p:cNvSpPr/>
          <p:nvPr/>
        </p:nvSpPr>
        <p:spPr>
          <a:xfrm>
            <a:off x="2743200" y="4407408"/>
            <a:ext cx="384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1100" dirty="0"/>
          </a:p>
        </p:txBody>
      </p:sp>
      <p:sp>
        <p:nvSpPr>
          <p:cNvPr id="50" name="!!lab2T7!!"/>
          <p:cNvSpPr/>
          <p:nvPr/>
        </p:nvSpPr>
        <p:spPr>
          <a:xfrm>
            <a:off x="731520" y="4416552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Beliefs are the root</a:t>
            </a:r>
            <a:endParaRPr lang="en-US" sz="1200" dirty="0"/>
          </a:p>
        </p:txBody>
      </p:sp>
      <p:sp>
        <p:nvSpPr>
          <p:cNvPr id="51" name="Text 49"/>
          <p:cNvSpPr/>
          <p:nvPr/>
        </p:nvSpPr>
        <p:spPr>
          <a:xfrm>
            <a:off x="731520" y="4828032"/>
            <a:ext cx="23317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3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Low-SES parents underestimate the returns to investment; beliefs are malleable, and intensive programs move investments and skills.</a:t>
            </a:r>
            <a:endParaRPr lang="en-US" sz="930" dirty="0"/>
          </a:p>
        </p:txBody>
      </p:sp>
      <p:sp>
        <p:nvSpPr>
          <p:cNvPr id="52" name="Text 50"/>
          <p:cNvSpPr/>
          <p:nvPr/>
        </p:nvSpPr>
        <p:spPr>
          <a:xfrm>
            <a:off x="731520" y="5596128"/>
            <a:ext cx="23317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72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Pernaudet &amp; Suskind, “Shifting Parental Beliefs About Child Development to Foster Parental Investments and Improve School Readiness Outcomes,” Nature Communications 12, 2021.</a:t>
            </a:r>
            <a:endParaRPr lang="en-US" sz="720" dirty="0"/>
          </a:p>
        </p:txBody>
      </p:sp>
      <p:sp>
        <p:nvSpPr>
          <p:cNvPr id="12" name="!!lab2B4!!">
            <a:extLst>
              <a:ext uri="{FF2B5EF4-FFF2-40B4-BE49-F238E27FC236}">
                <a16:creationId xmlns:a16="http://schemas.microsoft.com/office/drawing/2014/main" id="{432C00BD-8EB6-A12E-92EB-B6C07AF14FF7}"/>
              </a:ext>
            </a:extLst>
          </p:cNvPr>
          <p:cNvSpPr/>
          <p:nvPr/>
        </p:nvSpPr>
        <p:spPr>
          <a:xfrm>
            <a:off x="3401568" y="4274820"/>
            <a:ext cx="2679192" cy="1874520"/>
          </a:xfrm>
          <a:prstGeom prst="roundRect">
            <a:avLst>
              <a:gd name="adj" fmla="val 3902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r>
              <a:rPr lang="en-US" sz="12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 Gen Excellence gaps</a:t>
            </a:r>
          </a:p>
          <a:p>
            <a:endParaRPr lang="en-US" sz="10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0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1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First-gen excellence gap among top achievers appears by 1</a:t>
            </a:r>
            <a:r>
              <a:rPr lang="en-US" sz="1000" baseline="30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</a:t>
            </a:r>
            <a:r>
              <a:rPr lang="en-US" sz="1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grade and grows</a:t>
            </a:r>
          </a:p>
          <a:p>
            <a:endParaRPr lang="en-US" sz="10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800" i="1" dirty="0">
              <a:solidFill>
                <a:srgbClr val="5A5A5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800" i="1" dirty="0">
              <a:solidFill>
                <a:srgbClr val="5A5A5A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8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Karna, List, Simon &amp; Uchida, “Th First-Gen Excellence Gap, Nature Human Behavior, forthcoming.</a:t>
            </a:r>
            <a:endParaRPr lang="en-US" sz="800" dirty="0"/>
          </a:p>
          <a:p>
            <a:r>
              <a:rPr lang="en-US" sz="1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000" dirty="0"/>
          </a:p>
          <a:p>
            <a:endParaRPr lang="en-US" dirty="0"/>
          </a:p>
        </p:txBody>
      </p:sp>
      <p:sp>
        <p:nvSpPr>
          <p:cNvPr id="14" name="!!lab2P4!!">
            <a:extLst>
              <a:ext uri="{FF2B5EF4-FFF2-40B4-BE49-F238E27FC236}">
                <a16:creationId xmlns:a16="http://schemas.microsoft.com/office/drawing/2014/main" id="{627F6D5D-7990-5341-B19E-E2D55CAD8F18}"/>
              </a:ext>
            </a:extLst>
          </p:cNvPr>
          <p:cNvSpPr/>
          <p:nvPr/>
        </p:nvSpPr>
        <p:spPr>
          <a:xfrm>
            <a:off x="5541264" y="4288536"/>
            <a:ext cx="384048" cy="329184"/>
          </a:xfrm>
          <a:prstGeom prst="roundRect">
            <a:avLst>
              <a:gd name="adj" fmla="val 16667"/>
            </a:avLst>
          </a:prstGeom>
          <a:solidFill>
            <a:srgbClr val="C49A2A"/>
          </a:solidFill>
          <a:ln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6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AND NOW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Same question, different machine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485101"/>
              </p:ext>
            </p:extLst>
          </p:nvPr>
        </p:nvGraphicFramePr>
        <p:xfrm>
          <a:off x="548640" y="1600200"/>
          <a:ext cx="11064240" cy="4535424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6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Dimension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Perry (1962–67)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CHECC (2010–2014; experiments until 2026)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Sample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 children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~3,000 children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 arms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bundled (preschool + home visits)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 arms: Preschool, Parent Academy, Kinderprep, Control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Mechanism data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 at treatment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Preferences, parental beliefs, EEG brain activity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Spillovers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measured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Neighborhood (500m) + classroom peer effects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Parental channel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Undecomposed home visits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Separate Parent Academy arm isolates the channel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Scaling evidence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 built in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Kinderprep dosage, district-led replications, voltage framework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b="1" dirty="0">
                          <a:solidFill>
                            <a:srgbClr val="80002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Later-life arc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40-year wait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2B2B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Tracked in real time; adolescent interventions extend the arc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5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BIGGER PICTURE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 evaluations get the returns wrong in both directions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86400" cy="3200400"/>
          </a:xfrm>
          <a:prstGeom prst="roundRect">
            <a:avLst>
              <a:gd name="adj" fmla="val 2571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205740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463040" y="20848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They overestimate when…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4400" y="2651760"/>
            <a:ext cx="475488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Test-score gains fade with untreated peers and get read as durable skill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Endogenous compliance inflates factorial treatment estimates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Test-day effort, not skill, moves the measured outcome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inputs are the best inputs: S(n) degrades as supply stretches at scale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309360" y="1783080"/>
            <a:ext cx="5486400" cy="3200400"/>
          </a:xfrm>
          <a:prstGeom prst="roundRect">
            <a:avLst>
              <a:gd name="adj" fmla="val 2571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05740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223760" y="2084832"/>
            <a:ext cx="4297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…and underestimate when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6675120" y="2651760"/>
            <a:ext cx="4754880" cy="2240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Spillovers to neighbors and siblings are left out of the ledger</a:t>
            </a:r>
            <a:endParaRPr lang="en-US" sz="125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Latent parental capital only pays off when shocks arrive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Neural changes precede,  and predict, what behavioral tests eventually detect</a:t>
            </a:r>
            <a:endParaRPr lang="en-US" sz="1250" dirty="0"/>
          </a:p>
          <a:p>
            <a:pPr marL="342900" indent="-342900">
              <a:buSzPct val="100000"/>
              <a:buChar char="•"/>
            </a:pPr>
            <a:r>
              <a:rPr lang="en-US" sz="125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density E(n) strengthens with coverage; universal provision mutes fade-out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290A-F7D7-AB44-AC65-529D038DB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A1942BB-BFE2-5F3E-9AE4-E96523A3A3F8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STARTED · A CONFESSION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F61AF16-D656-4148-9B99-251BCD94A9B3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numbers I have believed about this program</a:t>
            </a:r>
            <a:endParaRPr lang="en-US" sz="27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E4E7781B-129C-11C2-7392-EA920E77D81D}"/>
              </a:ext>
            </a:extLst>
          </p:cNvPr>
          <p:cNvSpPr/>
          <p:nvPr/>
        </p:nvSpPr>
        <p:spPr>
          <a:xfrm>
            <a:off x="479627" y="1234440"/>
            <a:ext cx="10881361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1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2008, mid-stream, I told the press the $400,000 experiment had kept 25–40 potential dropouts on track for a diploma: “call it $10,000–$16,000 per graduate”…. “Per student, that’s pretty expensive.”</a:t>
            </a:r>
          </a:p>
          <a:p>
            <a:pPr marL="0" indent="0">
              <a:spcAft>
                <a:spcPts val="1100"/>
              </a:spcAft>
              <a:buNone/>
            </a:pPr>
            <a:endParaRPr lang="en-US" sz="2000" dirty="0"/>
          </a:p>
          <a:p>
            <a:pPr marL="0" indent="0">
              <a:spcAft>
                <a:spcPts val="11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Then, with two years of data, the paper projected $1,200 per additional graduate, driven by threshold students, +14 p.p. on track in year 1 and +12 p.p. in year 2, exactly where the model said to look.</a:t>
            </a:r>
          </a:p>
          <a:p>
            <a:pPr marL="0" indent="0">
              <a:spcAft>
                <a:spcPts val="1100"/>
              </a:spcAft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year 4 arrived: the on-track gains halved, then vanished, no impact on graduation, even for threshold students. </a:t>
            </a:r>
          </a:p>
          <a:p>
            <a:pPr marL="0" indent="0">
              <a:buNone/>
            </a:pPr>
            <a:endParaRPr lang="en-US" sz="2000" i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2000" i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i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program, three horizons, three answers. The estimand depends on when you stop measuring!</a:t>
            </a:r>
          </a:p>
          <a:p>
            <a:pPr marL="0" indent="0">
              <a:buNone/>
            </a:pPr>
            <a:endParaRPr lang="en-US" sz="2000" i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en-US" sz="2000" dirty="0"/>
              <a:t>Levitt, List, and Sadoff, “The Short and Long-Term Effects of Performance-Based Incentives on Educational Achievement: Evidence from a Randomized Experiment,” NBER Working Paper No. 22107.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A28C04D-D0E3-1B10-8BA2-D49C2725FD15}"/>
              </a:ext>
            </a:extLst>
          </p:cNvPr>
          <p:cNvSpPr/>
          <p:nvPr/>
        </p:nvSpPr>
        <p:spPr>
          <a:xfrm>
            <a:off x="9601200" y="3282696"/>
            <a:ext cx="18745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additional graduate — projected from the years 1–2 threshold effects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60721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TAKEAWAYS · PICK YOUR SEAT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platform, six lessons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68096" y="18196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POLICYMAKERS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768096" y="2057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Buy the system, not the pilot.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68096" y="2468880"/>
            <a:ext cx="320040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at coverage levels that activate peer effects:  universal provision changes efficiency itself, not just equity. Never cancel on 3rd-grade fade-out: latent capital and spillovers are off the test. Commission evidence at the scale you intend.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4389120" y="169164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4608576" y="18196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ACADEMICS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608576" y="2057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Build platforms, not projects.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608576" y="2468880"/>
            <a:ext cx="320040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randomization is an asset that appreciates: a 2010 coin flip became a 2026 paper when Covid hit. One-shot RCTs estimate a number; platforms identify the objects — f, P, E, λ, n.</a:t>
            </a:r>
            <a:endParaRPr lang="en-US" sz="980" dirty="0"/>
          </a:p>
        </p:txBody>
      </p:sp>
      <p:sp>
        <p:nvSpPr>
          <p:cNvPr id="12" name="Shape 10"/>
          <p:cNvSpPr/>
          <p:nvPr/>
        </p:nvSpPr>
        <p:spPr>
          <a:xfrm>
            <a:off x="8229600" y="169164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8449056" y="18196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PRACTITIONERS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8449056" y="2057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classroom is tunable.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8449056" y="2468880"/>
            <a:ext cx="320040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Dosage is a lever: two summer months ≈ an academic year, and gains front-load in four months. Composition sustains skills. Reward immediately; frame teacher bonuses as losses; teach EF, not just content.</a:t>
            </a:r>
            <a:endParaRPr lang="en-US" sz="980" dirty="0"/>
          </a:p>
        </p:txBody>
      </p:sp>
      <p:sp>
        <p:nvSpPr>
          <p:cNvPr id="16" name="Shape 14"/>
          <p:cNvSpPr/>
          <p:nvPr/>
        </p:nvSpPr>
        <p:spPr>
          <a:xfrm>
            <a:off x="548640" y="397764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768096" y="41056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PARENTS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68096" y="4343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the durable input.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768096" y="4754880"/>
            <a:ext cx="320040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binding constraint is your belief that investment matters, it does.  And, for longer than you think: parental capital built at age 4 buffered a shock at age 14. And children copy what they watch: honesty, patience, sharing.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4389120" y="397764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9"/>
          <p:cNvSpPr/>
          <p:nvPr/>
        </p:nvSpPr>
        <p:spPr>
          <a:xfrm>
            <a:off x="4608576" y="41056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EXPERIMENTALISTS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608576" y="4343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Design for the violations.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608576" y="4754880"/>
            <a:ext cx="320040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Randomize environments, not just treatments. Measure the non-participants; if in the design, SUTVA violations are findings, not nuisances. Put the lab where people live, and fifty studies ride one platform at near-zero marginal cost.</a:t>
            </a:r>
            <a:endParaRPr lang="en-US" sz="980" dirty="0"/>
          </a:p>
        </p:txBody>
      </p:sp>
      <p:sp>
        <p:nvSpPr>
          <p:cNvPr id="24" name="Shape 22"/>
          <p:cNvSpPr/>
          <p:nvPr/>
        </p:nvSpPr>
        <p:spPr>
          <a:xfrm>
            <a:off x="8229600" y="3977640"/>
            <a:ext cx="3611880" cy="2121408"/>
          </a:xfrm>
          <a:prstGeom prst="roundRect">
            <a:avLst>
              <a:gd name="adj" fmla="val 3448"/>
            </a:avLst>
          </a:prstGeom>
          <a:solidFill>
            <a:srgbClr val="F3E9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3"/>
          <p:cNvSpPr/>
          <p:nvPr/>
        </p:nvSpPr>
        <p:spPr>
          <a:xfrm>
            <a:off x="8449056" y="4105656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5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METHODS PEOPLE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449056" y="4343400"/>
            <a:ext cx="3200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Respect the measurement map.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8449056" y="4754880"/>
            <a:ext cx="320040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≠ θ: effort, motor control, and λ &lt; 1 all sit between skill and score. Bring MHT corrections, compliance-aware factorial estimators, and surrogate indices.</a:t>
            </a:r>
            <a:endParaRPr lang="en-US" sz="98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A290A-F7D7-AB44-AC65-529D038DB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A1942BB-BFE2-5F3E-9AE4-E96523A3A3F8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NEXT · THE NEXT INSTRUMENT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EF61AF16-D656-4148-9B99-251BCD94A9B3}"/>
              </a:ext>
            </a:extLst>
          </p:cNvPr>
          <p:cNvSpPr/>
          <p:nvPr/>
        </p:nvSpPr>
        <p:spPr>
          <a:xfrm>
            <a:off x="548640" y="621791"/>
            <a:ext cx="11064240" cy="3475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6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next: when λ becomes an input, f changes</a:t>
            </a:r>
          </a:p>
          <a:p>
            <a:pPr marL="0" indent="0">
              <a:buNone/>
            </a:pPr>
            <a:endParaRPr lang="en-US" sz="2700" b="1" dirty="0">
              <a:solidFill>
                <a:srgbClr val="2B2B2B"/>
              </a:solidFill>
              <a:latin typeface="Cambria" pitchFamily="34" charset="0"/>
              <a:ea typeface="Cambria" pitchFamily="34" charset="-122"/>
            </a:endParaRPr>
          </a:p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</a:rPr>
              <a:t>In a state-wide test across 1-3 year olds in Connecticut……</a:t>
            </a:r>
          </a:p>
          <a:p>
            <a:pPr marL="0" indent="0">
              <a:buNone/>
            </a:pPr>
            <a:endParaRPr lang="en-US" sz="2700" b="1" dirty="0">
              <a:solidFill>
                <a:srgbClr val="2B2B2B"/>
              </a:solidFill>
              <a:latin typeface="Cambria" pitchFamily="34" charset="0"/>
              <a:ea typeface="Cambria" pitchFamily="34" charset="-122"/>
            </a:endParaRPr>
          </a:p>
          <a:p>
            <a:pPr marL="0" indent="0">
              <a:buNone/>
            </a:pPr>
            <a:endParaRPr lang="en-US" sz="27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6A28C04D-D0E3-1B10-8BA2-D49C2725FD15}"/>
              </a:ext>
            </a:extLst>
          </p:cNvPr>
          <p:cNvSpPr/>
          <p:nvPr/>
        </p:nvSpPr>
        <p:spPr>
          <a:xfrm>
            <a:off x="9601200" y="3282696"/>
            <a:ext cx="18745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testable predictions, mapped one-to-one to the design and the device panel</a:t>
            </a:r>
            <a:endParaRPr lang="en-US" sz="11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31915227-E3D8-2A5A-17C9-4D9C122E8DA5}"/>
              </a:ext>
            </a:extLst>
          </p:cNvPr>
          <p:cNvSpPr/>
          <p:nvPr/>
        </p:nvSpPr>
        <p:spPr>
          <a:xfrm>
            <a:off x="7818120" y="4654296"/>
            <a:ext cx="1783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 dirty="0"/>
          </a:p>
        </p:txBody>
      </p:sp>
      <p:pic>
        <p:nvPicPr>
          <p:cNvPr id="15" name="Picture 14" descr="Luet | TMW Centre for Early Learning — This Is Luke Gray">
            <a:extLst>
              <a:ext uri="{FF2B5EF4-FFF2-40B4-BE49-F238E27FC236}">
                <a16:creationId xmlns:a16="http://schemas.microsoft.com/office/drawing/2014/main" id="{65CB6D9E-5FCF-2409-72C1-E06D99D06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07" y="2082546"/>
            <a:ext cx="9517306" cy="464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8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31C1B-029C-F661-E1D3-04BD3A092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FAEE366-5233-2657-8FA3-FB6F7C446914}"/>
              </a:ext>
            </a:extLst>
          </p:cNvPr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TO NEXT · THE NEXT INSTRUMENT</a:t>
            </a:r>
            <a:endParaRPr lang="en-US" sz="125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048B696D-1CB5-7EE6-3BCF-F0A060ECE8C7}"/>
              </a:ext>
            </a:extLst>
          </p:cNvPr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next: when λ becomes an input, f changes</a:t>
            </a:r>
            <a:endParaRPr lang="en-US" sz="270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AD679E5A-B7A1-A36C-F4CB-A86DFA679698}"/>
              </a:ext>
            </a:extLst>
          </p:cNvPr>
          <p:cNvSpPr/>
          <p:nvPr/>
        </p:nvSpPr>
        <p:spPr>
          <a:xfrm>
            <a:off x="462375" y="1610206"/>
            <a:ext cx="10820975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1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Model:  Teacher allocates rival directed speech and nonrival ambient words across children under an information friction.   Think mixed private/public good model.</a:t>
            </a:r>
          </a:p>
          <a:p>
            <a:pPr marL="0" indent="0">
              <a:spcAft>
                <a:spcPts val="1100"/>
              </a:spcAft>
              <a:buNone/>
            </a:pPr>
            <a:endParaRPr lang="en-US" sz="20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spcAft>
                <a:spcPts val="11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 operates on three margins:  it moves the classroom from inside its production possibilities frontier to the frontier, expands the frontier, and moves the allocation along it toward the inclusive point.</a:t>
            </a:r>
            <a:endParaRPr lang="en-US" sz="2000" dirty="0"/>
          </a:p>
          <a:p>
            <a:pPr marL="0" indent="0">
              <a:buNone/>
            </a:pPr>
            <a:endParaRPr lang="en-US" sz="2000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arc closes where it began: the deck opened with λ as a ruler. Where we are headed, λ is an input the </a:t>
            </a:r>
            <a:r>
              <a:rPr lang="en-US" sz="200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teacher holds, and </a:t>
            </a: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classroom is a living lab.</a:t>
            </a:r>
            <a:endParaRPr lang="en-US" sz="20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95DBDAE4-5BAC-58D5-5536-3D54F8555F6A}"/>
              </a:ext>
            </a:extLst>
          </p:cNvPr>
          <p:cNvSpPr/>
          <p:nvPr/>
        </p:nvSpPr>
        <p:spPr>
          <a:xfrm>
            <a:off x="9601200" y="3282696"/>
            <a:ext cx="187452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testable predictions, mapped one-to-one to the design and the device panel</a:t>
            </a:r>
            <a:endParaRPr lang="en-US" sz="11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A006B08C-E763-056E-93A7-89FEFC3D354F}"/>
              </a:ext>
            </a:extLst>
          </p:cNvPr>
          <p:cNvSpPr/>
          <p:nvPr/>
        </p:nvSpPr>
        <p:spPr>
          <a:xfrm>
            <a:off x="7818120" y="4654296"/>
            <a:ext cx="1783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9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E5C68CBA-035A-435D-4177-1CCECA672113}"/>
              </a:ext>
            </a:extLst>
          </p:cNvPr>
          <p:cNvSpPr/>
          <p:nvPr/>
        </p:nvSpPr>
        <p:spPr>
          <a:xfrm>
            <a:off x="548640" y="5167223"/>
            <a:ext cx="6162711" cy="1617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i="1" dirty="0">
                <a:solidFill>
                  <a:srgbClr val="5A5A5A"/>
                </a:solidFill>
                <a:latin typeface="Calibri"/>
              </a:rPr>
              <a:t>List, Pernaudet, Royer, &amp; Suskind, </a:t>
            </a:r>
            <a:r>
              <a:rPr lang="en-US" i="1" dirty="0">
                <a:solidFill>
                  <a:srgbClr val="5A5A5A"/>
                </a:solidFill>
                <a:latin typeface="Calibri"/>
              </a:rPr>
              <a:t>Making the Invisible Visible: Toward an Understanding of the Effects of Classroom Interactions</a:t>
            </a:r>
            <a:r>
              <a:rPr i="1" dirty="0">
                <a:solidFill>
                  <a:srgbClr val="5A5A5A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70096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FC91E-7C75-E45B-2F44-0386EE345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888B9-67D2-45DD-32EE-67CB1A11B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There is a New Landscape Emerging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3BA22-98CD-2AA1-EF5B-4FF1AB760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29384"/>
            <a:ext cx="10515600" cy="4251960"/>
          </a:xfr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200">
                <a:uFill>
                  <a:solidFill>
                    <a:srgbClr val="000000"/>
                  </a:solidFill>
                </a:uFill>
              </a:rPr>
              <a:t>Yesterday’s economist visited the pin factory to scribe general economic theories.  </a:t>
            </a:r>
          </a:p>
          <a:p>
            <a:pPr marL="114297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sz="2200">
              <a:uFill>
                <a:solidFill>
                  <a:srgbClr val="000000"/>
                </a:solidFill>
              </a:uFill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200">
                <a:uFill>
                  <a:solidFill>
                    <a:srgbClr val="000000"/>
                  </a:solidFill>
                </a:uFill>
              </a:rPr>
              <a:t>Today’s economist models natural disruptions that affect the pin factory and occasionally generates data from the pin factory to test economic theories.  </a:t>
            </a:r>
          </a:p>
          <a:p>
            <a:pPr marL="0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sz="2200">
              <a:uFill>
                <a:solidFill>
                  <a:srgbClr val="000000"/>
                </a:solidFill>
              </a:uFill>
            </a:endParaRP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2200">
                <a:uFill>
                  <a:solidFill>
                    <a:srgbClr val="000000"/>
                  </a:solidFill>
                </a:uFill>
              </a:rPr>
              <a:t>Tomorrow’s economist (ALL OF US) will surgically control the assignment mechanism, in an ethically responsible way, to provide causal evidence of the inner workings of the pin factory </a:t>
            </a:r>
            <a:r>
              <a:rPr lang="en-US" sz="2200" i="1">
                <a:uFill>
                  <a:solidFill>
                    <a:srgbClr val="000000"/>
                  </a:solidFill>
                </a:uFill>
              </a:rPr>
              <a:t>and</a:t>
            </a:r>
            <a:r>
              <a:rPr lang="en-US" sz="2200">
                <a:uFill>
                  <a:solidFill>
                    <a:srgbClr val="000000"/>
                  </a:solidFill>
                </a:uFill>
              </a:rPr>
              <a:t> simultaneously generate data necessary to understand if learnings from that environment will transfer to other environments, whether spatially, temporally, or scale differentiated.  </a:t>
            </a:r>
            <a:endParaRPr lang="en-US" sz="2200"/>
          </a:p>
          <a:p>
            <a:pPr marL="114297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endParaRPr lang="en-US" sz="2200"/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A4499ECA-A5FA-F47F-36DD-A35078DA8F3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lvl="0" algn="r" rtl="0" eaLnBrk="1" fontAlgn="base" hangingPunct="1">
              <a:spcBef>
                <a:spcPts val="0"/>
              </a:spcBef>
              <a:spcAft>
                <a:spcPts val="0"/>
              </a:spcAft>
              <a:buNone/>
              <a:defRPr sz="1600" kern="1200">
                <a:solidFill>
                  <a:schemeClr val="tx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609585" lvl="1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219170" lvl="2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828754" lvl="3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438339" lvl="4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3047924" lvl="5" algn="l" defTabSz="1219170" rtl="0" eaLnBrk="1" latinLnBrk="0" hangingPunct="1"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3657509" lvl="6" algn="l" defTabSz="1219170" rtl="0" eaLnBrk="1" latinLnBrk="0" hangingPunct="1"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4267093" lvl="7" algn="l" defTabSz="1219170" rtl="0" eaLnBrk="1" latinLnBrk="0" hangingPunct="1"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4876678" lvl="8" algn="l" defTabSz="1219170" rtl="0" eaLnBrk="1" latinLnBrk="0" hangingPunct="1"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defRPr/>
            </a:pPr>
            <a:fld id="{FCA9C15C-AFD3-4A17-8312-E05E37FD0ADF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>
                <a:lnSpc>
                  <a:spcPct val="90000"/>
                </a:lnSpc>
                <a:spcBef>
                  <a:spcPct val="0"/>
                </a:spcBef>
                <a:spcAft>
                  <a:spcPts val="800"/>
                </a:spcAft>
                <a:defRPr/>
              </a:pPr>
              <a:t>63</a:t>
            </a:fld>
            <a:endParaRPr lang="en-US" alt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330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· 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platform, the mechanisms, and scaling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48640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Fryer, Levitt &amp; List (2015), “Parental Incentives and Early Childhood Achievement: A Field Experiment in Chicago Heights,” NBER WP 21477.</a:t>
            </a:r>
          </a:p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Fryer, Levitt, List &amp; Samek (2020), “Introducing CogX: A New Preschool Education Program Combining Parent and Child Interventions,” NBER WP 27913.</a:t>
            </a:r>
          </a:p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List &amp; Uchida (2024), “Here Today, Gone Tomorrow? Toward an Understanding of Fade-out in Early Childhood Education Programs,” NBER WP 33027.</a:t>
            </a:r>
          </a:p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Jha, List, Royer &amp; Samek (2026), “Latent Human Capital: How Early Investments in Parents Buffer Against Future Schooling Shocks.”</a:t>
            </a:r>
          </a:p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Ye, Samek, Yoder, Decety, Hortaçsu &amp; List, “Early Childhood Programs Change Test Scores but Do They Change Brain Activity?” Working paper.</a:t>
            </a:r>
          </a:p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List, Momeni, Vlassopoulos &amp; Zenou (2023), “Neighborhood Spillover Effects of Early Childhood Interventions,” CEPR DP 18134 / NBER WP 28283; R&amp;R, AEJ: Economic Policy.</a:t>
            </a:r>
          </a:p>
          <a:p>
            <a:pPr>
              <a:spcAft>
                <a:spcPts val="800"/>
              </a:spcAft>
            </a:pPr>
            <a:r>
              <a:rPr sz="980" i="0">
                <a:solidFill>
                  <a:srgbClr val="2B2B2B"/>
                </a:solidFill>
                <a:latin typeface="Calibri"/>
              </a:rPr>
              <a:t>Castillo, List, Petrie &amp; Samek (2024), “Detecting Drivers of Behavior at an Early Age: Evidence from a Longitudinal Field Experiment,” J. Political Economy 132(12).</a:t>
            </a:r>
          </a:p>
        </p:txBody>
      </p:sp>
      <p:sp>
        <p:nvSpPr>
          <p:cNvPr id="5" name="Text 3"/>
          <p:cNvSpPr/>
          <p:nvPr/>
        </p:nvSpPr>
        <p:spPr>
          <a:xfrm>
            <a:off x="6309360" y="1600200"/>
            <a:ext cx="548640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Chuan, List &amp; Samek (2021), “Do Financial Incentives Aimed at Decreasing Interhousehold Inequality Increase Intrahousehold Inequality?” J. Public Economics 196.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Joensen, List, Samek &amp; Uchida, “Using a Field Experiment to Understand Skill Formation During Adolescence.”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Cotton, Hickman, List, Price &amp; Roy, “Why Don't Struggling Students Do Their Homework? Disentangling Motivation and Study Productivity as Drivers of Human Capital Formation,” J. Political Economy.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(2026), “The Economics of Scaling Early Childhood Programs: Lessons from the Chicago School,” J. Political Economy 134(1).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(2024), “Optimally Generate Policy-Based Evidence Before Scaling,” Nature 626, 491–499.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Petrie &amp; Samek (2023), “How Experiments with Children Inform Economics,” J. Economic Literature 61(2).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Heckman, Moon, Pinto, Savelyev &amp; Yavitz (2010), “The Rate of Return to the HighScope Perry Preschool Program,” J. Public Economics 94.</a:t>
            </a:r>
            <a:endParaRPr lang="en-US" sz="98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 · II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living lab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548640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Cappelen, List, Samek &amp; Tungodden (2020), “The Effect of Early Childhood Education on Social Preferences,” J. Political Economy 128(7).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Andreoni, Kuhn, List, Samek, Sokal &amp; Sprenger (2019), “Toward an Understanding of the Development of Time Preferences: Evidence from Field Experiments,” J. Public Economics 177.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Andreoni, Di Girolamo, List, Mackevicius &amp; Samek (2020), “Risk Preferences of Children and Adolescents in Relation to Gender, Cognitive Skills, Soft Skills, and Executive Functions,” J. Economic Behavior &amp; Organization 179.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Charness, List, Rustichini, Samek &amp; van de Ven (2019), “Theory of Mind Among Disadvantaged Children: Evidence from a Field Experiment,” J. Economic Behavior &amp; Organization 166.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Cowell, Samek, List &amp; Decety (2015), “The Curious Relation Between Theory of Mind and Sharing in Preschool Age Children,” PLoS ONE 10(2).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Houser, List, Piovesan, Samek &amp; Winter (2016), “Dishonesty: From Parents to Children,” European Economic Review 82.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List &amp; Samek (2017), “Discrimination Among Pre-School Children: Field Experimental Evidence,” Economics Letters 157.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&amp; Samek (2015), “The Behavioralist as Nutritionist: Leveraging Behavioral Economics to Improve Child Food Choice and Consumption,” J. Health Economics 39.</a:t>
            </a:r>
            <a:endParaRPr lang="en-US" sz="980" dirty="0"/>
          </a:p>
        </p:txBody>
      </p:sp>
      <p:sp>
        <p:nvSpPr>
          <p:cNvPr id="5" name="Text 3"/>
          <p:cNvSpPr/>
          <p:nvPr/>
        </p:nvSpPr>
        <p:spPr>
          <a:xfrm>
            <a:off x="6309360" y="1600200"/>
            <a:ext cx="548640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Fryer, Levitt, List &amp; Sadoff (2022), “Enhancing the Efficacy of Teacher Incentives through Framing: A Field Experiment,” AEJ: Economic Policy 14(4).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Levitt, List, Neckermann &amp; Sadoff (2016), “The Behavioralist Goes to School: Leveraging Behavioral Economics to Improve Educational Performance,” AEJ: Economic Policy 8(4).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Livingston &amp; Neckermann (2018), “Do Financial Incentives Crowd Out Intrinsic Motivation to Perform on Standardized Tests?” Economics of Education Review 66.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Gneezy, List, Livingston, Qin, Sadoff &amp; Xu (2019), “Measuring Success in Education: The Role of Effort on the Test Itself,” AER: Insights 1(3).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Karna, Lee, List, Simon &amp; Uchida (2025), “Measuring Racial Educational Disparities Over Time Amongst Top Achievers,” Nature 639.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Chuan, List, Samek &amp; Samujjwala (2022), “Parental Investments in Early Childhood and the Gender Gap in Math and Literacy,” AEA Papers &amp; Proceedings 112.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Fiala, Humphries, Joensen, Karna, List &amp; Veramendi (2022), “How Early Adolescent Skills and Preferences Shape Economics Education Choices,” AEA Papers &amp; Proceedings 112.</a:t>
            </a:r>
            <a:endParaRPr lang="en-US" sz="98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98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List, Pernaudet &amp; Suskind (2021), “Shifting Parental Beliefs About Child Development to Foster Parental Investments and Improve School Readiness Outcomes,” Nature Communications 12.</a:t>
            </a:r>
            <a:endParaRPr lang="en-US" sz="9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STARTING POINT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Perry showed how preschool could transform lives — but left some big questions open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2051534"/>
            <a:ext cx="5852160" cy="4206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Perry Preschool Project (1962–67) randomized 123 disadvantaged children in Ypsilanti and tracked them for decades. Graduation, earnings, and crime all moved. Rates of return of 7–10% reshaped policy.</a:t>
            </a:r>
            <a:endParaRPr lang="en-US" sz="20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2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Perry was a product of its era: one treatment, one site, small sample, and 40 years of waiting before the evidence crystallized.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could tell us that early investment works. It could not tell us why it works, which components matter, or how to deliver them at scale.</a:t>
            </a:r>
          </a:p>
          <a:p>
            <a:pPr marL="0" indent="0">
              <a:buNone/>
            </a:pPr>
            <a:endParaRPr lang="en-US" sz="1600" b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600" b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600" b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600" b="1" dirty="0">
              <a:solidFill>
                <a:srgbClr val="2B2B2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858000" y="1691640"/>
            <a:ext cx="4754880" cy="1188720"/>
          </a:xfrm>
          <a:prstGeom prst="roundRect">
            <a:avLst>
              <a:gd name="adj" fmla="val 6154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7132320" y="1856232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503920" y="1856232"/>
            <a:ext cx="29260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it work? Mechanisms were a black box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858000" y="3108960"/>
            <a:ext cx="4754880" cy="1188720"/>
          </a:xfrm>
          <a:prstGeom prst="roundRect">
            <a:avLst>
              <a:gd name="adj" fmla="val 6154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7132320" y="3273552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8503920" y="3273552"/>
            <a:ext cx="29260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matter? Everything was bundled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858000" y="4526280"/>
            <a:ext cx="4754880" cy="1188720"/>
          </a:xfrm>
          <a:prstGeom prst="roundRect">
            <a:avLst>
              <a:gd name="adj" fmla="val 6154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7132320" y="4690872"/>
            <a:ext cx="1371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8503920" y="4690872"/>
            <a:ext cx="292608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it scale? One site, 123 children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6236208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100" i="1" dirty="0">
                <a:solidFill>
                  <a:srgbClr val="5A5A5A"/>
                </a:solidFill>
                <a:latin typeface="Calibri"/>
              </a:rPr>
              <a:t>Heckman, Moon, Pinto, Savelyev &amp; </a:t>
            </a:r>
            <a:r>
              <a:rPr sz="1100" i="1" dirty="0" err="1">
                <a:solidFill>
                  <a:srgbClr val="5A5A5A"/>
                </a:solidFill>
                <a:latin typeface="Calibri"/>
              </a:rPr>
              <a:t>Yavitz</a:t>
            </a:r>
            <a:r>
              <a:rPr sz="1100" i="1" dirty="0">
                <a:solidFill>
                  <a:srgbClr val="5A5A5A"/>
                </a:solidFill>
                <a:latin typeface="Calibri"/>
              </a:rPr>
              <a:t>, “The Rate of Return to the </a:t>
            </a:r>
            <a:r>
              <a:rPr sz="1100" i="1" dirty="0" err="1">
                <a:solidFill>
                  <a:srgbClr val="5A5A5A"/>
                </a:solidFill>
                <a:latin typeface="Calibri"/>
              </a:rPr>
              <a:t>HighScope</a:t>
            </a:r>
            <a:r>
              <a:rPr sz="1100" i="1" dirty="0">
                <a:solidFill>
                  <a:srgbClr val="5A5A5A"/>
                </a:solidFill>
                <a:latin typeface="Calibri"/>
              </a:rPr>
              <a:t> Perry Preschool Program,” Journal of Public Economics 94 (2010); Perry follow-ups through age 54.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0C30A1B0-B019-49F9-8B07-9A3E71C30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577" y="325370"/>
            <a:ext cx="4357794" cy="1956841"/>
          </a:xfrm>
        </p:spPr>
        <p:txBody>
          <a:bodyPr anchor="b">
            <a:normAutofit fontScale="90000"/>
          </a:bodyPr>
          <a:lstStyle/>
          <a:p>
            <a:r>
              <a:rPr lang="en-US" altLang="en-US" sz="4500"/>
              <a:t>My Idea:  Let’s Start Our Own Pre-K!</a:t>
            </a:r>
          </a:p>
        </p:txBody>
      </p:sp>
      <p:sp>
        <p:nvSpPr>
          <p:cNvPr id="47111" name="Content Placeholder 47110">
            <a:extLst>
              <a:ext uri="{FF2B5EF4-FFF2-40B4-BE49-F238E27FC236}">
                <a16:creationId xmlns:a16="http://schemas.microsoft.com/office/drawing/2014/main" id="{CD4E8181-9941-ED0D-D469-A28286C7F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78" y="2691442"/>
            <a:ext cx="4233091" cy="3841187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599"/>
              </a:spcAft>
              <a:buSzPct val="115000"/>
              <a:buFont typeface="Arial"/>
              <a:buChar char="•"/>
            </a:pPr>
            <a:r>
              <a:rPr lang="en-US" altLang="en-US" sz="2400" dirty="0"/>
              <a:t>Started building a Pre-K in 2008</a:t>
            </a:r>
          </a:p>
          <a:p>
            <a:pPr>
              <a:spcAft>
                <a:spcPts val="599"/>
              </a:spcAft>
              <a:buSzPct val="115000"/>
              <a:buFont typeface="Arial"/>
              <a:buChar char="•"/>
            </a:pPr>
            <a:endParaRPr lang="en-US" altLang="en-US" sz="2400" dirty="0"/>
          </a:p>
          <a:p>
            <a:pPr>
              <a:spcAft>
                <a:spcPts val="599"/>
              </a:spcAft>
              <a:buSzPct val="115000"/>
              <a:buFont typeface="Arial"/>
              <a:buChar char="•"/>
            </a:pPr>
            <a:r>
              <a:rPr lang="en-US" altLang="en-US" sz="2400" dirty="0"/>
              <a:t>3-5 year olds as the target population</a:t>
            </a:r>
          </a:p>
          <a:p>
            <a:pPr>
              <a:spcAft>
                <a:spcPts val="599"/>
              </a:spcAft>
              <a:buSzPct val="115000"/>
              <a:buFont typeface="Arial"/>
              <a:buChar char="•"/>
            </a:pPr>
            <a:endParaRPr lang="en-US" altLang="en-US" sz="2400" dirty="0"/>
          </a:p>
          <a:p>
            <a:pPr>
              <a:spcAft>
                <a:spcPts val="599"/>
              </a:spcAft>
              <a:buSzPct val="115000"/>
              <a:buFont typeface="Arial"/>
              <a:buChar char="•"/>
            </a:pPr>
            <a:r>
              <a:rPr lang="en-US" altLang="en-US" sz="2400" dirty="0"/>
              <a:t>3 major goals</a:t>
            </a:r>
          </a:p>
          <a:p>
            <a:pPr marL="0" indent="0">
              <a:spcAft>
                <a:spcPts val="599"/>
              </a:spcAft>
              <a:buSzPct val="115000"/>
              <a:buNone/>
            </a:pPr>
            <a:r>
              <a:rPr lang="en-US" sz="2400" dirty="0"/>
              <a:t>Perry and I asked the same question. We just had in mind different </a:t>
            </a:r>
            <a:r>
              <a:rPr lang="en-US" sz="2400" dirty="0" err="1"/>
              <a:t>estimands</a:t>
            </a:r>
            <a:endParaRPr lang="en-US" sz="2400" dirty="0"/>
          </a:p>
          <a:p>
            <a:pPr marL="0" indent="0">
              <a:spcAft>
                <a:spcPts val="599"/>
              </a:spcAft>
              <a:buSzPct val="115000"/>
              <a:buNone/>
            </a:pPr>
            <a:r>
              <a:rPr lang="en-US" sz="2400" dirty="0"/>
              <a:t>Perry estimated whether the bundle works; I wanted to estimate the objects that decide when, why, and at what scale it works</a:t>
            </a:r>
          </a:p>
          <a:p>
            <a:pPr>
              <a:spcAft>
                <a:spcPts val="599"/>
              </a:spcAft>
              <a:buSzPct val="115000"/>
              <a:buFont typeface="Arial"/>
              <a:buChar char="•"/>
            </a:pPr>
            <a:endParaRPr lang="en-US" altLang="en-US" sz="1900" dirty="0"/>
          </a:p>
          <a:p>
            <a:pPr marL="0" indent="0">
              <a:spcAft>
                <a:spcPts val="599"/>
              </a:spcAft>
              <a:buSzPct val="115000"/>
              <a:buNone/>
            </a:pPr>
            <a:endParaRPr lang="en-US" altLang="en-US" sz="1900" dirty="0"/>
          </a:p>
        </p:txBody>
      </p:sp>
      <p:pic>
        <p:nvPicPr>
          <p:cNvPr id="47107" name="Content Placeholder 4">
            <a:extLst>
              <a:ext uri="{FF2B5EF4-FFF2-40B4-BE49-F238E27FC236}">
                <a16:creationId xmlns:a16="http://schemas.microsoft.com/office/drawing/2014/main" id="{D0B94592-BA18-4C81-9935-A7E481424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" r="-1" b="35531"/>
          <a:stretch>
            <a:fillRect/>
          </a:stretch>
        </p:blipFill>
        <p:spPr>
          <a:xfrm>
            <a:off x="5313643" y="10"/>
            <a:ext cx="686175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7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11064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200" dirty="0">
                <a:solidFill>
                  <a:srgbClr val="C49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PERRY TO CHECC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900" b="1" dirty="0">
                <a:solidFill>
                  <a:srgbClr val="2B2B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system we take to the data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11064240" cy="731520"/>
          </a:xfrm>
          <a:prstGeom prst="roundRect">
            <a:avLst>
              <a:gd name="adj" fmla="val 11250"/>
            </a:avLst>
          </a:prstGeom>
          <a:solidFill>
            <a:srgbClr val="4E0013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868680" y="1490472"/>
            <a:ext cx="10424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i,t+1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f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P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S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C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, E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Z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λ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+ ε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       Y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g( θ</a:t>
            </a:r>
            <a:r>
              <a:rPr lang="en-US" sz="1050" baseline="-40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i,T</a:t>
            </a:r>
            <a:r>
              <a:rPr lang="en-US" sz="1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)        at scale n: F(n), fₙ, S(n), E(n), C(n)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5440680" cy="3520440"/>
          </a:xfrm>
          <a:prstGeom prst="roundRect">
            <a:avLst>
              <a:gd name="adj" fmla="val 2338"/>
            </a:avLst>
          </a:prstGeom>
          <a:solidFill>
            <a:srgbClr val="F7F3EC"/>
          </a:solidFill>
          <a:ln w="9525">
            <a:solidFill>
              <a:srgbClr val="DDD5C8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822960" y="2578608"/>
            <a:ext cx="4892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8000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child’s system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822960" y="2980944"/>
            <a:ext cx="4892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50" b="1" dirty="0">
                <a:solidFill>
                  <a:srgbClr val="2B2B2B"/>
                </a:solidFill>
                <a:latin typeface="Cambria"/>
              </a:rPr>
              <a:t>What builds skill — the arguments of f</a:t>
            </a:r>
          </a:p>
        </p:txBody>
      </p:sp>
      <p:sp>
        <p:nvSpPr>
          <p:cNvPr id="9" name="Text 7"/>
          <p:cNvSpPr/>
          <p:nvPr/>
        </p:nvSpPr>
        <p:spPr>
          <a:xfrm>
            <a:off x="822960" y="3456432"/>
            <a:ext cx="4892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 — the child’s skill stock at age t: the state of the system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 — the technology of skill formation, varying with age t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— parental investment: the home’s inputs, beliefs, and norms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 — schooling: what the classroom delivers</a:t>
            </a:r>
            <a:endParaRPr lang="en-US" sz="120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 — the child’s own investment: the effort the child brings to f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 — the environment: other children’s skills enter through Σwᵢⱼθⱼ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63640" y="2377440"/>
            <a:ext cx="5349240" cy="3520440"/>
          </a:xfrm>
          <a:prstGeom prst="roundRect">
            <a:avLst>
              <a:gd name="adj" fmla="val 2338"/>
            </a:avLst>
          </a:prstGeom>
          <a:solidFill>
            <a:srgbClr val="800020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6537960" y="2578608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50" b="1" dirty="0">
                <a:solidFill>
                  <a:srgbClr val="C49A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Measurement, outcomes, scale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6537960" y="2980944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observe — and what it buys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537960" y="3456432"/>
            <a:ext cx="480060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— test scores: what we measure, not the object itself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λ — the measurement map from θ to Z; ε — the noise around it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— adult outcomes: college, work, conduct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— the outcome map: which coordinates of θ the world prices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F2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— scale: an argument of the whole system, not an afterthought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5961888"/>
            <a:ext cx="110642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250" i="1">
                <a:solidFill>
                  <a:srgbClr val="5A5A5A"/>
                </a:solidFill>
                <a:latin typeface="Calibri"/>
              </a:rPr>
              <a:t>At scale: capital F is who you serve, little f is what you deliver, S is what you can staff, E is what surrounds the child in equilibrium, and C(n) is what it costs — every one of them moves when n does.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10030</Words>
  <Application>Microsoft Office PowerPoint</Application>
  <PresentationFormat>Widescreen</PresentationFormat>
  <Paragraphs>878</Paragraphs>
  <Slides>65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2" baseType="lpstr">
      <vt:lpstr>Arial</vt:lpstr>
      <vt:lpstr>Calibri</vt:lpstr>
      <vt:lpstr>Calibri Light</vt:lpstr>
      <vt:lpstr>Cambria</vt:lpstr>
      <vt:lpstr>Verdana</vt:lpstr>
      <vt:lpstr>Wingdings</vt:lpstr>
      <vt:lpstr>Office Theme</vt:lpstr>
      <vt:lpstr>PowerPoint Presentation</vt:lpstr>
      <vt:lpstr>This Research Road    All started with a plea for help </vt:lpstr>
      <vt:lpstr>Chicago Height’s  2006 Request      </vt:lpstr>
      <vt:lpstr>PowerPoint Presentation</vt:lpstr>
      <vt:lpstr>Where We Started: High School </vt:lpstr>
      <vt:lpstr>PowerPoint Presentation</vt:lpstr>
      <vt:lpstr>PowerPoint Presentation</vt:lpstr>
      <vt:lpstr>My Idea:  Let’s Start Our Own Pre-K!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COGNITIVE: Letter-Word/Receptive Vocabulary</vt:lpstr>
      <vt:lpstr>COGNITIVE Spelling</vt:lpstr>
      <vt:lpstr>COGNITIVE Applied Probs. / Quant.Concepts</vt:lpstr>
      <vt:lpstr>NON-COGNITIVE Operation Span (Clancy 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There is a New Landscape Emerging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 Modern Perry Preschool Project Has Taught Us</dc:title>
  <dc:subject>PptxGenJS Presentation</dc:subject>
  <dc:creator>John A. List</dc:creator>
  <cp:lastModifiedBy>John List</cp:lastModifiedBy>
  <cp:revision>7</cp:revision>
  <dcterms:created xsi:type="dcterms:W3CDTF">2026-08-18T20:26:51Z</dcterms:created>
  <dcterms:modified xsi:type="dcterms:W3CDTF">2026-09-11T21:24:39Z</dcterms:modified>
</cp:coreProperties>
</file>